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6" r:id="rId2"/>
    <p:sldMasterId id="2147483660" r:id="rId3"/>
    <p:sldMasterId id="2147483663" r:id="rId4"/>
    <p:sldMasterId id="2147483667" r:id="rId5"/>
    <p:sldMasterId id="2147483676" r:id="rId6"/>
    <p:sldMasterId id="2147483681" r:id="rId7"/>
    <p:sldMasterId id="2147483685" r:id="rId8"/>
    <p:sldMasterId id="2147483688" r:id="rId9"/>
    <p:sldMasterId id="2147483692" r:id="rId10"/>
    <p:sldMasterId id="2147483701" r:id="rId11"/>
    <p:sldMasterId id="2147483706" r:id="rId12"/>
    <p:sldMasterId id="2147483710" r:id="rId13"/>
    <p:sldMasterId id="2147483713" r:id="rId14"/>
  </p:sldMasterIdLst>
  <p:notesMasterIdLst>
    <p:notesMasterId r:id="rId33"/>
  </p:notesMasterIdLst>
  <p:sldIdLst>
    <p:sldId id="372" r:id="rId15"/>
    <p:sldId id="440" r:id="rId16"/>
    <p:sldId id="412" r:id="rId17"/>
    <p:sldId id="413" r:id="rId18"/>
    <p:sldId id="448" r:id="rId19"/>
    <p:sldId id="415" r:id="rId20"/>
    <p:sldId id="416" r:id="rId21"/>
    <p:sldId id="417" r:id="rId22"/>
    <p:sldId id="411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49" r:id="rId32"/>
  </p:sldIdLst>
  <p:sldSz cx="9144000" cy="5143500" type="screen16x9"/>
  <p:notesSz cx="51435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1" userDrawn="1">
          <p15:clr>
            <a:srgbClr val="A4A3A4"/>
          </p15:clr>
        </p15:guide>
        <p15:guide id="2" pos="5307" userDrawn="1">
          <p15:clr>
            <a:srgbClr val="A4A3A4"/>
          </p15:clr>
        </p15:guide>
        <p15:guide id="3" orient="horz" pos="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64402-4B89-4AE8-86CF-C5E19712ED1C}" v="61" dt="2026-04-13T10:36:00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046" autoAdjust="0"/>
  </p:normalViewPr>
  <p:slideViewPr>
    <p:cSldViewPr snapToGrid="0" snapToObjects="1">
      <p:cViewPr varScale="1">
        <p:scale>
          <a:sx n="112" d="100"/>
          <a:sy n="112" d="100"/>
        </p:scale>
        <p:origin x="1506" y="324"/>
      </p:cViewPr>
      <p:guideLst>
        <p:guide orient="horz" pos="2731"/>
        <p:guide pos="5307"/>
        <p:guide orient="horz" pos="3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microsoft.com/office/2015/10/relationships/revisionInfo" Target="revisionInfo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 RUSSO" userId="89420a8d-3b33-4d3e-9330-620d5d140a31" providerId="ADAL" clId="{7C46444F-D13E-4498-9B1C-5BDA6DA65833}"/>
    <pc:docChg chg="undo custSel addSld delSld modSld sldOrd modMainMaster">
      <pc:chgData name="EMANUEL RUSSO" userId="89420a8d-3b33-4d3e-9330-620d5d140a31" providerId="ADAL" clId="{7C46444F-D13E-4498-9B1C-5BDA6DA65833}" dt="2026-04-13T10:36:13.213" v="4586" actId="478"/>
      <pc:docMkLst>
        <pc:docMk/>
      </pc:docMkLst>
      <pc:sldChg chg="add">
        <pc:chgData name="EMANUEL RUSSO" userId="89420a8d-3b33-4d3e-9330-620d5d140a31" providerId="ADAL" clId="{7C46444F-D13E-4498-9B1C-5BDA6DA65833}" dt="2026-03-23T10:07:05.073" v="2444"/>
        <pc:sldMkLst>
          <pc:docMk/>
          <pc:sldMk cId="1285356697" sldId="372"/>
        </pc:sldMkLst>
      </pc:sldChg>
      <pc:sldChg chg="delSp add mod">
        <pc:chgData name="EMANUEL RUSSO" userId="89420a8d-3b33-4d3e-9330-620d5d140a31" providerId="ADAL" clId="{7C46444F-D13E-4498-9B1C-5BDA6DA65833}" dt="2026-03-24T17:07:49.017" v="4085"/>
        <pc:sldMkLst>
          <pc:docMk/>
          <pc:sldMk cId="1038471007" sldId="411"/>
        </pc:sldMkLst>
      </pc:sldChg>
      <pc:sldChg chg="delSp modSp add mod">
        <pc:chgData name="EMANUEL RUSSO" userId="89420a8d-3b33-4d3e-9330-620d5d140a31" providerId="ADAL" clId="{7C46444F-D13E-4498-9B1C-5BDA6DA65833}" dt="2026-03-24T17:09:56.746" v="4247" actId="1035"/>
        <pc:sldMkLst>
          <pc:docMk/>
          <pc:sldMk cId="3336573780" sldId="412"/>
        </pc:sldMkLst>
        <pc:spChg chg="mod">
          <ac:chgData name="EMANUEL RUSSO" userId="89420a8d-3b33-4d3e-9330-620d5d140a31" providerId="ADAL" clId="{7C46444F-D13E-4498-9B1C-5BDA6DA65833}" dt="2026-03-24T17:09:56.746" v="4247" actId="1035"/>
          <ac:spMkLst>
            <pc:docMk/>
            <pc:sldMk cId="3336573780" sldId="412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7:27.895" v="4078" actId="1035"/>
          <ac:spMkLst>
            <pc:docMk/>
            <pc:sldMk cId="3336573780" sldId="412"/>
            <ac:spMk id="19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7:27.895" v="4078" actId="1035"/>
          <ac:spMkLst>
            <pc:docMk/>
            <pc:sldMk cId="3336573780" sldId="412"/>
            <ac:spMk id="21" creationId="{00000000-0000-0000-0000-000000000000}"/>
          </ac:spMkLst>
        </pc:spChg>
        <pc:picChg chg="mod">
          <ac:chgData name="EMANUEL RUSSO" userId="89420a8d-3b33-4d3e-9330-620d5d140a31" providerId="ADAL" clId="{7C46444F-D13E-4498-9B1C-5BDA6DA65833}" dt="2026-03-24T17:07:27.895" v="4078" actId="1035"/>
          <ac:picMkLst>
            <pc:docMk/>
            <pc:sldMk cId="3336573780" sldId="412"/>
            <ac:picMk id="26" creationId="{00000000-0000-0000-0000-000000000000}"/>
          </ac:picMkLst>
        </pc:picChg>
      </pc:sldChg>
      <pc:sldChg chg="delSp modSp add mod">
        <pc:chgData name="EMANUEL RUSSO" userId="89420a8d-3b33-4d3e-9330-620d5d140a31" providerId="ADAL" clId="{7C46444F-D13E-4498-9B1C-5BDA6DA65833}" dt="2026-03-24T17:09:50.771" v="4236" actId="1035"/>
        <pc:sldMkLst>
          <pc:docMk/>
          <pc:sldMk cId="3998218113" sldId="413"/>
        </pc:sldMkLst>
        <pc:spChg chg="mod">
          <ac:chgData name="EMANUEL RUSSO" userId="89420a8d-3b33-4d3e-9330-620d5d140a31" providerId="ADAL" clId="{7C46444F-D13E-4498-9B1C-5BDA6DA65833}" dt="2026-03-24T17:09:50.771" v="4236" actId="1035"/>
          <ac:spMkLst>
            <pc:docMk/>
            <pc:sldMk cId="3998218113" sldId="413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4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5" creationId="{A76F66F3-9642-4A85-9DD8-F4A08BA1C191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6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7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9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1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1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14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11.357" v="4127" actId="1036"/>
          <ac:spMkLst>
            <pc:docMk/>
            <pc:sldMk cId="3998218113" sldId="413"/>
            <ac:spMk id="15" creationId="{00000000-0000-0000-0000-000000000000}"/>
          </ac:spMkLst>
        </pc:spChg>
      </pc:sldChg>
      <pc:sldChg chg="addSp delSp modSp add mod">
        <pc:chgData name="EMANUEL RUSSO" userId="89420a8d-3b33-4d3e-9330-620d5d140a31" providerId="ADAL" clId="{7C46444F-D13E-4498-9B1C-5BDA6DA65833}" dt="2026-03-24T17:23:44.843" v="4430" actId="1035"/>
        <pc:sldMkLst>
          <pc:docMk/>
          <pc:sldMk cId="945645740" sldId="415"/>
        </pc:sldMkLst>
        <pc:spChg chg="mod">
          <ac:chgData name="EMANUEL RUSSO" userId="89420a8d-3b33-4d3e-9330-620d5d140a31" providerId="ADAL" clId="{7C46444F-D13E-4498-9B1C-5BDA6DA65833}" dt="2026-03-24T17:23:44.843" v="4430" actId="1035"/>
          <ac:spMkLst>
            <pc:docMk/>
            <pc:sldMk cId="945645740" sldId="415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5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6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9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11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1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9:12.894" v="4341" actId="164"/>
          <ac:spMkLst>
            <pc:docMk/>
            <pc:sldMk cId="945645740" sldId="415"/>
            <ac:spMk id="1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9:12.894" v="4341" actId="164"/>
          <ac:spMkLst>
            <pc:docMk/>
            <pc:sldMk cId="945645740" sldId="415"/>
            <ac:spMk id="15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9:16.816" v="4342" actId="164"/>
          <ac:spMkLst>
            <pc:docMk/>
            <pc:sldMk cId="945645740" sldId="415"/>
            <ac:spMk id="16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9:16.816" v="4342" actId="164"/>
          <ac:spMkLst>
            <pc:docMk/>
            <pc:sldMk cId="945645740" sldId="415"/>
            <ac:spMk id="18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9:26.322" v="4343" actId="164"/>
          <ac:spMkLst>
            <pc:docMk/>
            <pc:sldMk cId="945645740" sldId="415"/>
            <ac:spMk id="19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9:26.322" v="4343" actId="164"/>
          <ac:spMkLst>
            <pc:docMk/>
            <pc:sldMk cId="945645740" sldId="415"/>
            <ac:spMk id="21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2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2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1:59.837" v="4408" actId="1035"/>
          <ac:spMkLst>
            <pc:docMk/>
            <pc:sldMk cId="945645740" sldId="415"/>
            <ac:spMk id="24" creationId="{00000000-0000-0000-0000-000000000000}"/>
          </ac:spMkLst>
        </pc:spChg>
        <pc:grpChg chg="add mod">
          <ac:chgData name="EMANUEL RUSSO" userId="89420a8d-3b33-4d3e-9330-620d5d140a31" providerId="ADAL" clId="{7C46444F-D13E-4498-9B1C-5BDA6DA65833}" dt="2026-03-24T17:21:13.938" v="4378"/>
          <ac:grpSpMkLst>
            <pc:docMk/>
            <pc:sldMk cId="945645740" sldId="415"/>
            <ac:grpSpMk id="4" creationId="{A6CFA805-C371-B4FC-47FC-F810AB6ED90E}"/>
          </ac:grpSpMkLst>
        </pc:grpChg>
        <pc:grpChg chg="add mod">
          <ac:chgData name="EMANUEL RUSSO" userId="89420a8d-3b33-4d3e-9330-620d5d140a31" providerId="ADAL" clId="{7C46444F-D13E-4498-9B1C-5BDA6DA65833}" dt="2026-03-24T17:21:13.940" v="4380"/>
          <ac:grpSpMkLst>
            <pc:docMk/>
            <pc:sldMk cId="945645740" sldId="415"/>
            <ac:grpSpMk id="8" creationId="{7D73C850-3405-C0A8-AC5B-A4F0F30CA915}"/>
          </ac:grpSpMkLst>
        </pc:grpChg>
        <pc:grpChg chg="add mod">
          <ac:chgData name="EMANUEL RUSSO" userId="89420a8d-3b33-4d3e-9330-620d5d140a31" providerId="ADAL" clId="{7C46444F-D13E-4498-9B1C-5BDA6DA65833}" dt="2026-03-24T17:21:13.941" v="4382"/>
          <ac:grpSpMkLst>
            <pc:docMk/>
            <pc:sldMk cId="945645740" sldId="415"/>
            <ac:grpSpMk id="10" creationId="{8110E9CA-1766-4856-0180-C731FBA645DE}"/>
          </ac:grpSpMkLst>
        </pc:grpChg>
        <pc:picChg chg="mod">
          <ac:chgData name="EMANUEL RUSSO" userId="89420a8d-3b33-4d3e-9330-620d5d140a31" providerId="ADAL" clId="{7C46444F-D13E-4498-9B1C-5BDA6DA65833}" dt="2026-03-24T17:21:13.935" v="4374"/>
          <ac:picMkLst>
            <pc:docMk/>
            <pc:sldMk cId="945645740" sldId="415"/>
            <ac:picMk id="25" creationId="{00000000-0000-0000-0000-000000000000}"/>
          </ac:picMkLst>
        </pc:picChg>
        <pc:picChg chg="mod">
          <ac:chgData name="EMANUEL RUSSO" userId="89420a8d-3b33-4d3e-9330-620d5d140a31" providerId="ADAL" clId="{7C46444F-D13E-4498-9B1C-5BDA6DA65833}" dt="2026-03-24T17:21:59.837" v="4408" actId="1035"/>
          <ac:picMkLst>
            <pc:docMk/>
            <pc:sldMk cId="945645740" sldId="415"/>
            <ac:picMk id="26" creationId="{00000000-0000-0000-0000-000000000000}"/>
          </ac:picMkLst>
        </pc:picChg>
        <pc:picChg chg="mod">
          <ac:chgData name="EMANUEL RUSSO" userId="89420a8d-3b33-4d3e-9330-620d5d140a31" providerId="ADAL" clId="{7C46444F-D13E-4498-9B1C-5BDA6DA65833}" dt="2026-03-24T17:19:12.894" v="4341" actId="164"/>
          <ac:picMkLst>
            <pc:docMk/>
            <pc:sldMk cId="945645740" sldId="415"/>
            <ac:picMk id="27" creationId="{00000000-0000-0000-0000-000000000000}"/>
          </ac:picMkLst>
        </pc:picChg>
        <pc:picChg chg="mod">
          <ac:chgData name="EMANUEL RUSSO" userId="89420a8d-3b33-4d3e-9330-620d5d140a31" providerId="ADAL" clId="{7C46444F-D13E-4498-9B1C-5BDA6DA65833}" dt="2026-03-24T17:19:16.816" v="4342" actId="164"/>
          <ac:picMkLst>
            <pc:docMk/>
            <pc:sldMk cId="945645740" sldId="415"/>
            <ac:picMk id="28" creationId="{00000000-0000-0000-0000-000000000000}"/>
          </ac:picMkLst>
        </pc:picChg>
        <pc:picChg chg="mod">
          <ac:chgData name="EMANUEL RUSSO" userId="89420a8d-3b33-4d3e-9330-620d5d140a31" providerId="ADAL" clId="{7C46444F-D13E-4498-9B1C-5BDA6DA65833}" dt="2026-03-24T17:19:26.322" v="4343" actId="164"/>
          <ac:picMkLst>
            <pc:docMk/>
            <pc:sldMk cId="945645740" sldId="415"/>
            <ac:picMk id="29" creationId="{00000000-0000-0000-0000-000000000000}"/>
          </ac:picMkLst>
        </pc:picChg>
      </pc:sldChg>
      <pc:sldChg chg="delSp modSp add mod">
        <pc:chgData name="EMANUEL RUSSO" userId="89420a8d-3b33-4d3e-9330-620d5d140a31" providerId="ADAL" clId="{7C46444F-D13E-4498-9B1C-5BDA6DA65833}" dt="2026-03-24T17:09:32.415" v="4207" actId="1035"/>
        <pc:sldMkLst>
          <pc:docMk/>
          <pc:sldMk cId="3791382391" sldId="416"/>
        </pc:sldMkLst>
        <pc:spChg chg="mod">
          <ac:chgData name="EMANUEL RUSSO" userId="89420a8d-3b33-4d3e-9330-620d5d140a31" providerId="ADAL" clId="{7C46444F-D13E-4498-9B1C-5BDA6DA65833}" dt="2026-03-24T17:09:32.415" v="4207" actId="1035"/>
          <ac:spMkLst>
            <pc:docMk/>
            <pc:sldMk cId="3791382391" sldId="416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8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1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14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16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17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18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20" creationId="{13FE8137-D382-43FC-84CA-4A9F07021DA8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21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2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8:41.044" v="4160" actId="1036"/>
          <ac:spMkLst>
            <pc:docMk/>
            <pc:sldMk cId="3791382391" sldId="416"/>
            <ac:spMk id="26" creationId="{00000000-0000-0000-0000-000000000000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09:27.097" v="4200" actId="1035"/>
        <pc:sldMkLst>
          <pc:docMk/>
          <pc:sldMk cId="3356799143" sldId="417"/>
        </pc:sldMkLst>
        <pc:spChg chg="mod">
          <ac:chgData name="EMANUEL RUSSO" userId="89420a8d-3b33-4d3e-9330-620d5d140a31" providerId="ADAL" clId="{7C46444F-D13E-4498-9B1C-5BDA6DA65833}" dt="2026-03-24T17:09:27.097" v="4200" actId="1035"/>
          <ac:spMkLst>
            <pc:docMk/>
            <pc:sldMk cId="3356799143" sldId="417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5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11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1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14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16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21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2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2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34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09:10.987" v="4193" actId="1036"/>
          <ac:spMkLst>
            <pc:docMk/>
            <pc:sldMk cId="3356799143" sldId="417"/>
            <ac:spMk id="40" creationId="{00000000-0000-0000-0000-000000000000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12:15.489" v="4271" actId="403"/>
        <pc:sldMkLst>
          <pc:docMk/>
          <pc:sldMk cId="2086786652" sldId="418"/>
        </pc:sldMkLst>
        <pc:spChg chg="mod">
          <ac:chgData name="EMANUEL RUSSO" userId="89420a8d-3b33-4d3e-9330-620d5d140a31" providerId="ADAL" clId="{7C46444F-D13E-4498-9B1C-5BDA6DA65833}" dt="2026-03-24T17:12:15.489" v="4271" actId="403"/>
          <ac:spMkLst>
            <pc:docMk/>
            <pc:sldMk cId="2086786652" sldId="418"/>
            <ac:spMk id="100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2:05.838" v="4269" actId="1035"/>
          <ac:spMkLst>
            <pc:docMk/>
            <pc:sldMk cId="2086786652" sldId="418"/>
            <ac:spMk id="101" creationId="{00000000-0000-0000-0000-000000000000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22:29.984" v="4411" actId="207"/>
        <pc:sldMkLst>
          <pc:docMk/>
          <pc:sldMk cId="3863959552" sldId="419"/>
        </pc:sldMkLst>
        <pc:spChg chg="mod">
          <ac:chgData name="EMANUEL RUSSO" userId="89420a8d-3b33-4d3e-9330-620d5d140a31" providerId="ADAL" clId="{7C46444F-D13E-4498-9B1C-5BDA6DA65833}" dt="2026-03-24T17:22:29.984" v="4411" actId="207"/>
          <ac:spMkLst>
            <pc:docMk/>
            <pc:sldMk cId="3863959552" sldId="419"/>
            <ac:spMk id="5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2:24.304" v="4409" actId="207"/>
          <ac:spMkLst>
            <pc:docMk/>
            <pc:sldMk cId="3863959552" sldId="419"/>
            <ac:spMk id="65" creationId="{4A888660-8A84-7003-0C74-E013E835F1EA}"/>
          </ac:spMkLst>
        </pc:spChg>
        <pc:spChg chg="mod">
          <ac:chgData name="EMANUEL RUSSO" userId="89420a8d-3b33-4d3e-9330-620d5d140a31" providerId="ADAL" clId="{7C46444F-D13E-4498-9B1C-5BDA6DA65833}" dt="2026-03-24T17:22:27.214" v="4410" actId="207"/>
          <ac:spMkLst>
            <pc:docMk/>
            <pc:sldMk cId="3863959552" sldId="419"/>
            <ac:spMk id="67" creationId="{1851C095-1B18-B56C-55B5-08B564825B28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12:24.576" v="4272" actId="404"/>
        <pc:sldMkLst>
          <pc:docMk/>
          <pc:sldMk cId="875866121" sldId="420"/>
        </pc:sldMkLst>
        <pc:spChg chg="mod">
          <ac:chgData name="EMANUEL RUSSO" userId="89420a8d-3b33-4d3e-9330-620d5d140a31" providerId="ADAL" clId="{7C46444F-D13E-4498-9B1C-5BDA6DA65833}" dt="2026-03-24T17:12:24.576" v="4272" actId="404"/>
          <ac:spMkLst>
            <pc:docMk/>
            <pc:sldMk cId="875866121" sldId="420"/>
            <ac:spMk id="2" creationId="{00000000-0000-0000-0000-000000000000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12:31.366" v="4273" actId="404"/>
        <pc:sldMkLst>
          <pc:docMk/>
          <pc:sldMk cId="2323305062" sldId="421"/>
        </pc:sldMkLst>
        <pc:spChg chg="mod">
          <ac:chgData name="EMANUEL RUSSO" userId="89420a8d-3b33-4d3e-9330-620d5d140a31" providerId="ADAL" clId="{7C46444F-D13E-4498-9B1C-5BDA6DA65833}" dt="2026-03-24T17:12:31.366" v="4273" actId="404"/>
          <ac:spMkLst>
            <pc:docMk/>
            <pc:sldMk cId="2323305062" sldId="421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1:54.006" v="4268" actId="1035"/>
          <ac:spMkLst>
            <pc:docMk/>
            <pc:sldMk cId="2323305062" sldId="421"/>
            <ac:spMk id="3" creationId="{00000000-0000-0000-0000-000000000000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22:53.564" v="4413" actId="14100"/>
        <pc:sldMkLst>
          <pc:docMk/>
          <pc:sldMk cId="1755021833" sldId="422"/>
        </pc:sldMkLst>
        <pc:spChg chg="mod">
          <ac:chgData name="EMANUEL RUSSO" userId="89420a8d-3b33-4d3e-9330-620d5d140a31" providerId="ADAL" clId="{7C46444F-D13E-4498-9B1C-5BDA6DA65833}" dt="2026-03-24T17:12:36.923" v="4274" actId="404"/>
          <ac:spMkLst>
            <pc:docMk/>
            <pc:sldMk cId="1755021833" sldId="422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1:45.194" v="4266" actId="1036"/>
          <ac:spMkLst>
            <pc:docMk/>
            <pc:sldMk cId="1755021833" sldId="422"/>
            <ac:spMk id="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2:48.815" v="4412" actId="14100"/>
          <ac:spMkLst>
            <pc:docMk/>
            <pc:sldMk cId="1755021833" sldId="422"/>
            <ac:spMk id="47" creationId="{0D64AE85-20B2-6389-3C30-43B27BB98D57}"/>
          </ac:spMkLst>
        </pc:spChg>
        <pc:spChg chg="mod">
          <ac:chgData name="EMANUEL RUSSO" userId="89420a8d-3b33-4d3e-9330-620d5d140a31" providerId="ADAL" clId="{7C46444F-D13E-4498-9B1C-5BDA6DA65833}" dt="2026-03-24T17:22:53.564" v="4413" actId="14100"/>
          <ac:spMkLst>
            <pc:docMk/>
            <pc:sldMk cId="1755021833" sldId="422"/>
            <ac:spMk id="48" creationId="{0A4C3CB2-A75B-B1A8-58D1-104304C526F8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23:07.774" v="4414" actId="403"/>
        <pc:sldMkLst>
          <pc:docMk/>
          <pc:sldMk cId="3268260380" sldId="423"/>
        </pc:sldMkLst>
        <pc:spChg chg="mod">
          <ac:chgData name="EMANUEL RUSSO" userId="89420a8d-3b33-4d3e-9330-620d5d140a31" providerId="ADAL" clId="{7C46444F-D13E-4498-9B1C-5BDA6DA65833}" dt="2026-03-24T17:10:14.080" v="4253" actId="1035"/>
          <ac:spMkLst>
            <pc:docMk/>
            <pc:sldMk cId="3268260380" sldId="423"/>
            <ac:spMk id="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4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44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3:07.774" v="4414" actId="403"/>
          <ac:spMkLst>
            <pc:docMk/>
            <pc:sldMk cId="3268260380" sldId="423"/>
            <ac:spMk id="45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46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48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3:07.774" v="4414" actId="403"/>
          <ac:spMkLst>
            <pc:docMk/>
            <pc:sldMk cId="3268260380" sldId="423"/>
            <ac:spMk id="49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50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52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3:07.774" v="4414" actId="403"/>
          <ac:spMkLst>
            <pc:docMk/>
            <pc:sldMk cId="3268260380" sldId="423"/>
            <ac:spMk id="5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54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0:43.546" v="4259" actId="1035"/>
          <ac:spMkLst>
            <pc:docMk/>
            <pc:sldMk cId="3268260380" sldId="423"/>
            <ac:spMk id="56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23:07.774" v="4414" actId="403"/>
          <ac:spMkLst>
            <pc:docMk/>
            <pc:sldMk cId="3268260380" sldId="423"/>
            <ac:spMk id="57" creationId="{00000000-0000-0000-0000-000000000000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16:22.186" v="4276" actId="14100"/>
        <pc:sldMkLst>
          <pc:docMk/>
          <pc:sldMk cId="2888174243" sldId="424"/>
        </pc:sldMkLst>
        <pc:spChg chg="mod">
          <ac:chgData name="EMANUEL RUSSO" userId="89420a8d-3b33-4d3e-9330-620d5d140a31" providerId="ADAL" clId="{7C46444F-D13E-4498-9B1C-5BDA6DA65833}" dt="2026-03-24T17:16:18.395" v="4275" actId="14100"/>
          <ac:spMkLst>
            <pc:docMk/>
            <pc:sldMk cId="2888174243" sldId="424"/>
            <ac:spMk id="23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3-24T17:16:22.186" v="4276" actId="14100"/>
          <ac:spMkLst>
            <pc:docMk/>
            <pc:sldMk cId="2888174243" sldId="424"/>
            <ac:spMk id="24" creationId="{00000000-0000-0000-0000-000000000000}"/>
          </ac:spMkLst>
        </pc:spChg>
      </pc:sldChg>
      <pc:sldChg chg="delSp modSp add mod">
        <pc:chgData name="EMANUEL RUSSO" userId="89420a8d-3b33-4d3e-9330-620d5d140a31" providerId="ADAL" clId="{7C46444F-D13E-4498-9B1C-5BDA6DA65833}" dt="2026-03-24T17:16:37.845" v="4279" actId="1076"/>
        <pc:sldMkLst>
          <pc:docMk/>
          <pc:sldMk cId="3736912544" sldId="425"/>
        </pc:sldMkLst>
        <pc:spChg chg="mod">
          <ac:chgData name="EMANUEL RUSSO" userId="89420a8d-3b33-4d3e-9330-620d5d140a31" providerId="ADAL" clId="{7C46444F-D13E-4498-9B1C-5BDA6DA65833}" dt="2026-03-24T17:16:29.249" v="4277" actId="14100"/>
          <ac:spMkLst>
            <pc:docMk/>
            <pc:sldMk cId="3736912544" sldId="425"/>
            <ac:spMk id="13" creationId="{2883D58D-CD3D-4243-B746-93405F5FF0DF}"/>
          </ac:spMkLst>
        </pc:spChg>
        <pc:spChg chg="mod">
          <ac:chgData name="EMANUEL RUSSO" userId="89420a8d-3b33-4d3e-9330-620d5d140a31" providerId="ADAL" clId="{7C46444F-D13E-4498-9B1C-5BDA6DA65833}" dt="2026-03-24T17:16:32.143" v="4278" actId="14100"/>
          <ac:spMkLst>
            <pc:docMk/>
            <pc:sldMk cId="3736912544" sldId="425"/>
            <ac:spMk id="14" creationId="{275E5B27-0D42-4A15-AB42-0FBCC84B0B52}"/>
          </ac:spMkLst>
        </pc:spChg>
        <pc:picChg chg="mod">
          <ac:chgData name="EMANUEL RUSSO" userId="89420a8d-3b33-4d3e-9330-620d5d140a31" providerId="ADAL" clId="{7C46444F-D13E-4498-9B1C-5BDA6DA65833}" dt="2026-03-24T17:16:37.845" v="4279" actId="1076"/>
          <ac:picMkLst>
            <pc:docMk/>
            <pc:sldMk cId="3736912544" sldId="425"/>
            <ac:picMk id="902" creationId="{00000000-0000-0000-0000-000000000000}"/>
          </ac:picMkLst>
        </pc:picChg>
      </pc:sldChg>
      <pc:sldChg chg="modSp add mod modNotesTx">
        <pc:chgData name="EMANUEL RUSSO" userId="89420a8d-3b33-4d3e-9330-620d5d140a31" providerId="ADAL" clId="{7C46444F-D13E-4498-9B1C-5BDA6DA65833}" dt="2026-04-02T15:22:29.133" v="4571" actId="404"/>
        <pc:sldMkLst>
          <pc:docMk/>
          <pc:sldMk cId="130575080" sldId="440"/>
        </pc:sldMkLst>
        <pc:spChg chg="mod">
          <ac:chgData name="EMANUEL RUSSO" userId="89420a8d-3b33-4d3e-9330-620d5d140a31" providerId="ADAL" clId="{7C46444F-D13E-4498-9B1C-5BDA6DA65833}" dt="2026-04-02T15:06:59.361" v="4552" actId="1035"/>
          <ac:spMkLst>
            <pc:docMk/>
            <pc:sldMk cId="130575080" sldId="440"/>
            <ac:spMk id="100" creationId="{00000000-0000-0000-0000-000000000000}"/>
          </ac:spMkLst>
        </pc:spChg>
        <pc:spChg chg="mod">
          <ac:chgData name="EMANUEL RUSSO" userId="89420a8d-3b33-4d3e-9330-620d5d140a31" providerId="ADAL" clId="{7C46444F-D13E-4498-9B1C-5BDA6DA65833}" dt="2026-04-02T15:22:29.133" v="4571" actId="404"/>
          <ac:spMkLst>
            <pc:docMk/>
            <pc:sldMk cId="130575080" sldId="440"/>
            <ac:spMk id="101" creationId="{00000000-0000-0000-0000-000000000000}"/>
          </ac:spMkLst>
        </pc:spChg>
      </pc:sldChg>
      <pc:sldChg chg="add">
        <pc:chgData name="EMANUEL RUSSO" userId="89420a8d-3b33-4d3e-9330-620d5d140a31" providerId="ADAL" clId="{7C46444F-D13E-4498-9B1C-5BDA6DA65833}" dt="2026-04-02T15:28:34.302" v="4576"/>
        <pc:sldMkLst>
          <pc:docMk/>
          <pc:sldMk cId="1831011401" sldId="448"/>
        </pc:sldMkLst>
      </pc:sldChg>
      <pc:sldChg chg="addSp delSp modSp add mod">
        <pc:chgData name="EMANUEL RUSSO" userId="89420a8d-3b33-4d3e-9330-620d5d140a31" providerId="ADAL" clId="{7C46444F-D13E-4498-9B1C-5BDA6DA65833}" dt="2026-04-13T10:36:13.213" v="4586" actId="478"/>
        <pc:sldMkLst>
          <pc:docMk/>
          <pc:sldMk cId="481000832" sldId="449"/>
        </pc:sldMkLst>
        <pc:spChg chg="mod">
          <ac:chgData name="EMANUEL RUSSO" userId="89420a8d-3b33-4d3e-9330-620d5d140a31" providerId="ADAL" clId="{7C46444F-D13E-4498-9B1C-5BDA6DA65833}" dt="2026-04-13T10:36:07.059" v="4584" actId="20577"/>
          <ac:spMkLst>
            <pc:docMk/>
            <pc:sldMk cId="481000832" sldId="449"/>
            <ac:spMk id="2" creationId="{165A12DB-FED4-7278-8B7D-F9531E562884}"/>
          </ac:spMkLst>
        </pc:spChg>
        <pc:spChg chg="del">
          <ac:chgData name="EMANUEL RUSSO" userId="89420a8d-3b33-4d3e-9330-620d5d140a31" providerId="ADAL" clId="{7C46444F-D13E-4498-9B1C-5BDA6DA65833}" dt="2026-04-13T10:36:11.017" v="4585" actId="478"/>
          <ac:spMkLst>
            <pc:docMk/>
            <pc:sldMk cId="481000832" sldId="449"/>
            <ac:spMk id="3" creationId="{D333E4F6-9F73-49F0-AB34-E8A9439A7F1A}"/>
          </ac:spMkLst>
        </pc:spChg>
        <pc:spChg chg="add del mod">
          <ac:chgData name="EMANUEL RUSSO" userId="89420a8d-3b33-4d3e-9330-620d5d140a31" providerId="ADAL" clId="{7C46444F-D13E-4498-9B1C-5BDA6DA65833}" dt="2026-04-13T10:36:13.213" v="4586" actId="478"/>
          <ac:spMkLst>
            <pc:docMk/>
            <pc:sldMk cId="481000832" sldId="449"/>
            <ac:spMk id="5" creationId="{2626E205-130C-B9CA-0B6A-258E0958DF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15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chiave: i Purdue levels si mappano su logical segments. A sinistra il dominio OT con i remote sites (L0-2, isolated tra di loro), le operations (L3, Central SCADA che PUÒ essere nel cloud, maintenance, monitoring). Al centro due firewall separati: OT Firewall per tutto il traffico OT cross-segment (site↔SCADA, OT↔maintenance), e IT Firewall per tutto il traffico IT (IT↔egress). A destra il dominio IT con shared services, staging/clean zone, egress. Due muri rossi ben visibili.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Implementazione tecnica AWS: 10 VPC con CIDR specifici, mappate su 8 segments del Core Network di Cloud WAN in ap-southeast-2. OT-DEA isolated, OT-SCADA shared con DEA e Security, Egress con solo static </a:t>
            </a:r>
            <a:r>
              <a:rPr lang="en-US"/>
              <a:t>routes.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East-West: il segment è isolated, le VPC non si vedono. Default route 0.0.0.0/0 verso il firewall. Inspect, authorize, log. Solo se approvato raggiunge il destinatario.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North-South: 5 step, 2 firewall. Internet → Egress → IT Firewall → Staging Zone (malware scan) → Clean Zone → OT Maintenance via OT Firewall. Nessun OT asset tocca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pipeline: Edge acquisition unifica protocolli via Edge Gateway con TLS. Central SCADA hub. Streaming ingestion via private endpoint. IIoT Data Lake single source of truth. Use cases: real-time dashboards, analytics, AI/ML, remote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convergenza IT/OT è inevitabile. Non stiamo portando OT nel cloud. Stiamo portando l'industria nel futuro.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NOTE PER LO SPEAKER — I 4 eventi chiave:</a:t>
            </a:r>
          </a:p>
          <a:p>
            <a:endParaRPr lang="it-IT" dirty="0"/>
          </a:p>
          <a:p>
            <a:r>
              <a:rPr lang="it-IT" dirty="0"/>
              <a:t>1) BLACKOUT UCRAINA (2015)</a:t>
            </a:r>
          </a:p>
          <a:p>
            <a:r>
              <a:rPr lang="it-IT" dirty="0"/>
              <a:t>Il 23 dicembre 2015, hacker del gruppo russo Sandworm hanno compromesso i sistemi SCADA di tre compagnie elettriche ucraine usando il malware BlackEnergy. Circa 230.000 utenti sono rimasti senza corrente per 1-6 ore. È stato il primo cyberattacco pubblicamente documentato a causare un blackout in una rete elettrica. Gli attaccanti hanno anche usato il malware KillDisk per cancellare i sistemi e rallentare il ripristino.</a:t>
            </a:r>
          </a:p>
          <a:p>
            <a:endParaRPr lang="it-IT" dirty="0"/>
          </a:p>
          <a:p>
            <a:r>
              <a:rPr lang="it-IT" dirty="0"/>
              <a:t>2) TRITON / SAFETY SYSTEMS (2017)</a:t>
            </a:r>
          </a:p>
          <a:p>
            <a:r>
              <a:rPr lang="it-IT" dirty="0"/>
              <a:t>Nell’estate 2017, il malware Triton (noto anche come TRISIS o HatMan) ha colpito i sistemi di sicurezza strumentale (SIS) Triconex di Schneider Electric in un impianto petrolchimico in Arabia Saudita. È il primo malware progettato per disabilitare i sistemi di sicurezza industriale, con potenziale rischio di esplosioni o rilascio di gas tossici. L’attacco è fallito per un bug nel codice che ha attivato lo spegnimento di emergenza. Attribuito a un istituto di ricerca del governo russo (TsNIIKhM).</a:t>
            </a:r>
          </a:p>
          <a:p>
            <a:endParaRPr lang="it-IT" dirty="0"/>
          </a:p>
          <a:p>
            <a:r>
              <a:rPr lang="it-IT" dirty="0"/>
              <a:t>3) COLONIAL PIPELINE (2021)</a:t>
            </a:r>
          </a:p>
          <a:p>
            <a:r>
              <a:rPr lang="it-IT" dirty="0"/>
              <a:t>Il 7 maggio 2021, il gruppo criminale DarkSide ha lanciato un attacco ransomware contro Colonial Pipeline, il più grande oleodotto di prodotti raffinati degli USA (trasporta circa il 45% del carburante della East Coast). L’azienda ha chiuso l’oleodotto per precauzione, causando carenza di carburante, code ai distributori e dichiarazione di stato di emergenza. Colonial ha pagato un riscatto di 75 bitcoin (~4,4 milioni $). L’accesso è avvenuto tramite una password VPN compromessa senza autenticazione multi-fattore.</a:t>
            </a:r>
          </a:p>
          <a:p>
            <a:endParaRPr lang="it-IT" dirty="0"/>
          </a:p>
          <a:p>
            <a:r>
              <a:rPr lang="it-IT" dirty="0"/>
              <a:t>4) CYBER WARFARE (2023-24)</a:t>
            </a:r>
          </a:p>
          <a:p>
            <a:r>
              <a:rPr lang="it-IT" dirty="0"/>
              <a:t>Tra il 2023 e il 2024 si è registrata un’escalation senza precedenti: oltre 420 milioni di attacchi a infrastrutture critiche globali (~13 al secondo). I gruppi cinesi Volt Typhoon e Salt Typhoon hanno infiltrato reti idriche, telecomunicazioni e infrastrutture USA. Negli USA gli attacchi alle utilities sono aumentati del 70% nel 2024. Il 70% di tutti i cyberattacchi nel 2024 ha riguardato infrastrutture critiche. La cyber warfare è ora uno strumento geopolitico usato sistematicamente da stati-nazione.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OT: availability, safety, 200+ protocolli, air-gapped. IT: agility, cloud-native, open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transformation: un milione di volte più complesso.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 e IT non si parlano. No visibility, no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Attack surface, unpatchable legacy, culture gap, shadow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Purdue Model: segmentation gerarchica, hard isolation, Industrial DMZ.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Purdue è morto? Cloud, IIoT, AI/ML sfidano il modello tradizionale.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43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>
            <a:extLst>
              <a:ext uri="{FF2B5EF4-FFF2-40B4-BE49-F238E27FC236}">
                <a16:creationId xmlns:a16="http://schemas.microsoft.com/office/drawing/2014/main" id="{EE784A98-DD2F-9213-B452-0888E8DA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07FB7D70-C72D-6A53-CBE5-DAE9C28D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1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A1D7C05-6427-2687-6EB6-39368CA8E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171950" y="4800600"/>
            <a:ext cx="800100" cy="228600"/>
          </a:xfrm>
        </p:spPr>
        <p:txBody>
          <a:bodyPr lIns="0" tIns="0" rIns="0" bIns="0"/>
          <a:lstStyle/>
          <a:p>
            <a:pPr algn="ctr"/>
            <a:fld id="{83ADEA99-682E-4231-A4C9-95AE759D37D5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654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novation Curve">
            <a:extLst>
              <a:ext uri="{FF2B5EF4-FFF2-40B4-BE49-F238E27FC236}">
                <a16:creationId xmlns:a16="http://schemas.microsoft.com/office/drawing/2014/main" id="{C712B74A-36F0-0700-021B-0E4D577E1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-11061"/>
            <a:ext cx="5154561" cy="5154561"/>
          </a:xfrm>
          <a:prstGeom prst="rect">
            <a:avLst/>
          </a:prstGeom>
        </p:spPr>
      </p:pic>
      <p:sp>
        <p:nvSpPr>
          <p:cNvPr id="8" name="Date">
            <a:extLst>
              <a:ext uri="{FF2B5EF4-FFF2-40B4-BE49-F238E27FC236}">
                <a16:creationId xmlns:a16="http://schemas.microsoft.com/office/drawing/2014/main" id="{DDABABA1-E6FD-0810-F91F-B59773C327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6B654ED-CDF8-5D36-81AA-B53B42C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857500"/>
            <a:ext cx="3600449" cy="4000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626D85F8-5C60-55E8-F695-C83691B0D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3600450" cy="10287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59D0528C-EBEB-7766-EC68-F3FD0FB310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71600" y="4743452"/>
            <a:ext cx="3086100" cy="228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5" name="InformationType">
            <a:extLst>
              <a:ext uri="{FF2B5EF4-FFF2-40B4-BE49-F238E27FC236}">
                <a16:creationId xmlns:a16="http://schemas.microsoft.com/office/drawing/2014/main" id="{2A64F12B-7C56-4867-F7B8-403863A61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4743451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631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novation Curve">
            <a:extLst>
              <a:ext uri="{FF2B5EF4-FFF2-40B4-BE49-F238E27FC236}">
                <a16:creationId xmlns:a16="http://schemas.microsoft.com/office/drawing/2014/main" id="{8C3B28B6-8B9E-C21F-EA6E-AA24B02D8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714" y="0"/>
            <a:ext cx="3451912" cy="5157216"/>
          </a:xfrm>
          <a:prstGeom prst="rect">
            <a:avLst/>
          </a:prstGeom>
        </p:spPr>
      </p:pic>
      <p:sp>
        <p:nvSpPr>
          <p:cNvPr id="6" name="Date">
            <a:extLst>
              <a:ext uri="{FF2B5EF4-FFF2-40B4-BE49-F238E27FC236}">
                <a16:creationId xmlns:a16="http://schemas.microsoft.com/office/drawing/2014/main" id="{E681E2B2-C4FC-8ABD-155D-84D4AF640C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BB498D8-977D-85C2-F8A1-6E0E81414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857500"/>
            <a:ext cx="5200649" cy="4000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ACBC0284-F137-DEED-F200-AA1951BAC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520065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28431C58-D4D1-9B6E-6814-5BC0AD9AC2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71600" y="4743452"/>
            <a:ext cx="3086100" cy="228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4" name="InformationType">
            <a:extLst>
              <a:ext uri="{FF2B5EF4-FFF2-40B4-BE49-F238E27FC236}">
                <a16:creationId xmlns:a16="http://schemas.microsoft.com/office/drawing/2014/main" id="{3C177BD4-DCE1-A5B4-1CF2-D4D5631D72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4743451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16799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2A174848-155F-5398-089A-999EEC4765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7859DFE-8CF4-4F3D-0EEA-A79E94194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857500"/>
            <a:ext cx="8572500" cy="4000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C2B27E61-CB09-FCF3-5814-3387DC265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857250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CAF6B9DB-A1D8-50E6-B765-048745E86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71600" y="4743452"/>
            <a:ext cx="3086100" cy="228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InformationType">
            <a:extLst>
              <a:ext uri="{FF2B5EF4-FFF2-40B4-BE49-F238E27FC236}">
                <a16:creationId xmlns:a16="http://schemas.microsoft.com/office/drawing/2014/main" id="{66374441-1B2C-85EC-9CC0-86A9446AE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4743451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99102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224E-6D9A-F20A-E95C-3BD86FD1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3C075-3634-BEB1-AB31-623AD29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57D48-2016-6562-8C30-A2CF18ED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9585-B814-96B8-821F-CFBD1EE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028700"/>
            <a:ext cx="8572500" cy="36576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028700"/>
            <a:ext cx="417195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028700"/>
            <a:ext cx="417195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6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028700"/>
            <a:ext cx="274320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400" y="1028700"/>
            <a:ext cx="274320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CA8BAD-045F-5449-26C8-1CC7E5D92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5050" y="1028700"/>
            <a:ext cx="274320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4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750" y="1257300"/>
            <a:ext cx="85725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17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750" y="1257300"/>
            <a:ext cx="417195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6300" y="1257300"/>
            <a:ext cx="417195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79861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750" y="1257300"/>
            <a:ext cx="27432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00400" y="1257300"/>
            <a:ext cx="27432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FD2628-F803-8221-12EB-7198D350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050" y="1257300"/>
            <a:ext cx="27432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  <a:prstGeom prst="rect">
            <a:avLst/>
          </a:prstGeom>
        </p:spPr>
        <p:txBody>
          <a:bodyPr lIns="0" rIns="0"/>
          <a:lstStyle>
            <a:lvl1pPr>
              <a:defRPr lang="en-US" sz="21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2857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3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  <a:prstGeom prst="rect">
            <a:avLst/>
          </a:prstGeom>
        </p:spPr>
        <p:txBody>
          <a:bodyPr lIns="0" rIns="0"/>
          <a:lstStyle>
            <a:lvl1pPr>
              <a:defRPr lang="en-US" sz="21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2857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485900"/>
            <a:ext cx="8572500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7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6300" y="1485900"/>
            <a:ext cx="4171950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  <a:prstGeom prst="rect">
            <a:avLst/>
          </a:prstGeom>
        </p:spPr>
        <p:txBody>
          <a:bodyPr lIns="0" rIns="0"/>
          <a:lstStyle>
            <a:lvl1pPr>
              <a:defRPr lang="en-US" sz="21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2857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485900"/>
            <a:ext cx="4171950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5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00400" y="1485900"/>
            <a:ext cx="2743200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485900"/>
            <a:ext cx="2743200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F30C4A1-C250-7BEF-3BC2-9CFB6304F3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050" y="1485900"/>
            <a:ext cx="2743200" cy="320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  <a:prstGeom prst="rect">
            <a:avLst/>
          </a:prstGeom>
        </p:spPr>
        <p:txBody>
          <a:bodyPr lIns="0" rIns="0"/>
          <a:lstStyle>
            <a:lvl1pPr>
              <a:defRPr lang="en-US" sz="21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2857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4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Curv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novation Curve">
            <a:extLst>
              <a:ext uri="{FF2B5EF4-FFF2-40B4-BE49-F238E27FC236}">
                <a16:creationId xmlns:a16="http://schemas.microsoft.com/office/drawing/2014/main" id="{8BB232A3-2995-9204-E802-F3C30F0CB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080" y="1823980"/>
            <a:ext cx="2805170" cy="2805170"/>
          </a:xfrm>
          <a:prstGeom prst="rect">
            <a:avLst/>
          </a:prstGeom>
        </p:spPr>
      </p:pic>
      <p:sp>
        <p:nvSpPr>
          <p:cNvPr id="6" name="Date">
            <a:extLst>
              <a:ext uri="{FF2B5EF4-FFF2-40B4-BE49-F238E27FC236}">
                <a16:creationId xmlns:a16="http://schemas.microsoft.com/office/drawing/2014/main" id="{89BF2500-0204-6794-6117-9948430692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D7F3AF08-D3FE-D48F-2C81-D85ABE9C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07343D4-00F3-960A-5C32-DA3E33AB5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714500"/>
            <a:ext cx="5429250" cy="29146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E2042BF-1D87-6AA4-DDBE-C7FEC20F5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/>
          <a:p>
            <a:fld id="{58D24BC2-2B9E-4076-8133-31C4983A0EB9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sp>
        <p:nvSpPr>
          <p:cNvPr id="5" name="Section Number">
            <a:extLst>
              <a:ext uri="{FF2B5EF4-FFF2-40B4-BE49-F238E27FC236}">
                <a16:creationId xmlns:a16="http://schemas.microsoft.com/office/drawing/2014/main" id="{4387841E-BCE3-E808-6ADE-02F702DCA4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114300"/>
            <a:ext cx="8572500" cy="12001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72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9" name="InformationType">
            <a:extLst>
              <a:ext uri="{FF2B5EF4-FFF2-40B4-BE49-F238E27FC236}">
                <a16:creationId xmlns:a16="http://schemas.microsoft.com/office/drawing/2014/main" id="{274D0AF7-1A05-1559-4931-0828264A67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3500" y="4800023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573467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Curve with Embedded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novation Curve Grid">
            <a:extLst>
              <a:ext uri="{FF2B5EF4-FFF2-40B4-BE49-F238E27FC236}">
                <a16:creationId xmlns:a16="http://schemas.microsoft.com/office/drawing/2014/main" id="{5F909AEB-096B-408B-7E00-05020CE68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1835295"/>
            <a:ext cx="2789100" cy="2789100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FEDEDAD-5176-6B46-6061-8EFC6B3906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97000" y="1835295"/>
            <a:ext cx="2789100" cy="2789100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65000"/>
              </a:schemeClr>
            </a:solidFill>
          </a:ln>
          <a:effectLst/>
        </p:spPr>
        <p:txBody>
          <a:bodyPr wrap="none" lIns="0" tIns="1371600" rIns="0" anchor="t">
            <a:noAutofit/>
          </a:bodyPr>
          <a:lstStyle>
            <a:lvl1pPr marL="0" indent="0" algn="ctr">
              <a:buFontTx/>
              <a:buNone/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Click to add picture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8C7EA28C-8B63-7DD1-EDD6-535B46EC3F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6897360E-9D4A-FD52-676D-E4BF4B70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725B5FD-E0E9-1E4B-5EFE-D46E0910A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1850" y="1714500"/>
            <a:ext cx="5486400" cy="291465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A7AEA8C-8EEB-CD6B-7753-A7002EA38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/>
          <a:p>
            <a:fld id="{58D24BC2-2B9E-4076-8133-31C4983A0EB9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sp>
        <p:nvSpPr>
          <p:cNvPr id="12" name="Section Number">
            <a:extLst>
              <a:ext uri="{FF2B5EF4-FFF2-40B4-BE49-F238E27FC236}">
                <a16:creationId xmlns:a16="http://schemas.microsoft.com/office/drawing/2014/main" id="{4337322C-F1A6-A8D5-2662-80C365ECE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1850" y="514350"/>
            <a:ext cx="5486400" cy="10858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72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9" name="InformationType">
            <a:extLst>
              <a:ext uri="{FF2B5EF4-FFF2-40B4-BE49-F238E27FC236}">
                <a16:creationId xmlns:a16="http://schemas.microsoft.com/office/drawing/2014/main" id="{5872B4FB-4C21-1855-289C-D882501BA8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3500" y="4800023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425513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ide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741D54-F18D-E80B-E1F9-560492621C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28950" cy="51435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2743200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DF94F6E8-6831-27C9-61B5-A91A50CA57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371850" y="4800601"/>
            <a:ext cx="681990" cy="228599"/>
          </a:xfrm>
          <a:ln w="3175">
            <a:noFill/>
          </a:ln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3F699943-421D-6DD0-F669-4FB43527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9452" y="4800601"/>
            <a:ext cx="1773188" cy="228599"/>
          </a:xfrm>
          <a:ln w="3175"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378ED44B-0811-B32D-0C14-3157DD853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1850" y="1714500"/>
            <a:ext cx="5486400" cy="291465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CB869EF-7066-7A3E-AA6F-C7CD49114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80050" y="4800600"/>
            <a:ext cx="270000" cy="228601"/>
          </a:xfrm>
          <a:ln w="3175">
            <a:noFill/>
          </a:ln>
        </p:spPr>
        <p:txBody>
          <a:bodyPr/>
          <a:lstStyle/>
          <a:p>
            <a:fld id="{58D24BC2-2B9E-4076-8133-31C4983A0EB9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sp>
        <p:nvSpPr>
          <p:cNvPr id="7" name="Section Number">
            <a:extLst>
              <a:ext uri="{FF2B5EF4-FFF2-40B4-BE49-F238E27FC236}">
                <a16:creationId xmlns:a16="http://schemas.microsoft.com/office/drawing/2014/main" id="{D2FA19E7-E40A-0756-7707-A3998AC3C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1850" y="514350"/>
            <a:ext cx="5486400" cy="10858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72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9" name="InformationType">
            <a:extLst>
              <a:ext uri="{FF2B5EF4-FFF2-40B4-BE49-F238E27FC236}">
                <a16:creationId xmlns:a16="http://schemas.microsoft.com/office/drawing/2014/main" id="{9B54D94D-E040-EB57-692A-F673B1C00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7290" y="4800023"/>
            <a:ext cx="1549410" cy="2286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lang="en-US" sz="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3414006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, Full Innovation Curv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4600"/>
            <a:ext cx="9144000" cy="26289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685800" indent="0">
              <a:buNone/>
              <a:defRPr>
                <a:noFill/>
              </a:defRPr>
            </a:lvl3pPr>
            <a:lvl4pPr marL="1028700" indent="0">
              <a:buNone/>
              <a:defRPr>
                <a:noFill/>
              </a:defRPr>
            </a:lvl4pPr>
            <a:lvl5pPr marL="1371600" indent="0">
              <a:buNone/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14600"/>
            <a:ext cx="9144000" cy="263226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4" name="Innovation Cuver Over">
            <a:extLst>
              <a:ext uri="{FF2B5EF4-FFF2-40B4-BE49-F238E27FC236}">
                <a16:creationId xmlns:a16="http://schemas.microsoft.com/office/drawing/2014/main" id="{B6F394B1-2E3B-BF77-C553-C0A61B07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430" y="2800350"/>
            <a:ext cx="2042720" cy="2057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63438233-72EE-8BA4-9BBA-043E2EBD661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85750" y="2286900"/>
            <a:ext cx="986790" cy="2286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828800"/>
            <a:ext cx="8572500" cy="4572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2" name="Main Title">
            <a:extLst>
              <a:ext uri="{FF2B5EF4-FFF2-40B4-BE49-F238E27FC236}">
                <a16:creationId xmlns:a16="http://schemas.microsoft.com/office/drawing/2014/main" id="{2D27416B-E7EB-58FC-6089-EFC25F90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800100"/>
            <a:ext cx="85725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95537A3D-A82B-E164-8992-B04EE50C03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886450" y="2286900"/>
            <a:ext cx="2971800" cy="2286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3FB62210-704E-0AA6-FD3C-50952599D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295" y="2282639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715665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, Full Innovation Curv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4600"/>
            <a:ext cx="9144000" cy="26289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685800" indent="0">
              <a:buNone/>
              <a:defRPr>
                <a:noFill/>
              </a:defRPr>
            </a:lvl3pPr>
            <a:lvl4pPr marL="1028700" indent="0">
              <a:buNone/>
              <a:defRPr>
                <a:noFill/>
              </a:defRPr>
            </a:lvl4pPr>
            <a:lvl5pPr marL="1371600" indent="0">
              <a:buNone/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14600"/>
            <a:ext cx="9144000" cy="263226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4" name="Innovation Curve Over">
            <a:extLst>
              <a:ext uri="{FF2B5EF4-FFF2-40B4-BE49-F238E27FC236}">
                <a16:creationId xmlns:a16="http://schemas.microsoft.com/office/drawing/2014/main" id="{B8631883-9801-E2CA-CA11-CDED97BC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0850" y="2800350"/>
            <a:ext cx="2056247" cy="2057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88AC34A6-2AC7-FC55-26A6-E925A628AC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85750" y="2286900"/>
            <a:ext cx="986790" cy="2286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828800"/>
            <a:ext cx="8572500" cy="4572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2D27416B-E7EB-58FC-6089-EFC25F90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800100"/>
            <a:ext cx="85725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38082150-82CC-B102-D30B-562E582481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7850" y="2286900"/>
            <a:ext cx="3200400" cy="2286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C8CF5306-C118-5506-EE7B-F7E980B08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295" y="2282639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88955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885BD-0651-BC28-2A74-39C334940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9FD552-BF4F-2519-D7AE-2AC800350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1041D9-E4C5-394E-FC4F-2FFE44F4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606C-7064-5D4E-9504-1485FFDB4EC7}" type="datetimeFigureOut">
              <a:rPr lang="it-IT" smtClean="0"/>
              <a:t>13/04/2026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29659D-470A-7F01-D714-27EFDA92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87D90-0574-0B0B-011E-55D38790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769A-DEDF-BF46-8E18-8D09EAE73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481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novation Curve">
            <a:extLst>
              <a:ext uri="{FF2B5EF4-FFF2-40B4-BE49-F238E27FC236}">
                <a16:creationId xmlns:a16="http://schemas.microsoft.com/office/drawing/2014/main" id="{EDBA60DD-C22A-9316-ED2B-2ACC0A685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4" name="Date">
            <a:extLst>
              <a:ext uri="{FF2B5EF4-FFF2-40B4-BE49-F238E27FC236}">
                <a16:creationId xmlns:a16="http://schemas.microsoft.com/office/drawing/2014/main" id="{D755FCDF-1757-0DDE-B664-6E18DF3835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857500"/>
            <a:ext cx="3600450" cy="4000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360045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D1339E27-17FE-46DF-AFFB-73BFB11533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8" name="InformationType">
            <a:extLst>
              <a:ext uri="{FF2B5EF4-FFF2-40B4-BE49-F238E27FC236}">
                <a16:creationId xmlns:a16="http://schemas.microsoft.com/office/drawing/2014/main" id="{97777627-C09C-D1AD-CBD9-F58394603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4743451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83320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novation Curve">
            <a:extLst>
              <a:ext uri="{FF2B5EF4-FFF2-40B4-BE49-F238E27FC236}">
                <a16:creationId xmlns:a16="http://schemas.microsoft.com/office/drawing/2014/main" id="{8FFE6425-34ED-5DB9-865C-1158B7140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164" y="-7001"/>
            <a:ext cx="3515099" cy="5150501"/>
          </a:xfrm>
          <a:prstGeom prst="rect">
            <a:avLst/>
          </a:prstGeom>
        </p:spPr>
      </p:pic>
      <p:sp>
        <p:nvSpPr>
          <p:cNvPr id="6" name="Date">
            <a:extLst>
              <a:ext uri="{FF2B5EF4-FFF2-40B4-BE49-F238E27FC236}">
                <a16:creationId xmlns:a16="http://schemas.microsoft.com/office/drawing/2014/main" id="{40435473-34D1-21A2-6355-15C49B8978D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857500"/>
            <a:ext cx="5200650" cy="4000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520065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F59C948C-D3BF-CA4F-F542-ED2CE628FB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4E848DEC-7A87-3CD5-E950-EEB6859D9E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4743451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679193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59C9CC77-3312-DF50-2217-E80EE44FA3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721CA36-DC1A-9DA0-482B-013C59CEC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5750" y="2857500"/>
            <a:ext cx="8572500" cy="400050"/>
          </a:xfrm>
          <a:prstGeom prst="rect">
            <a:avLst/>
          </a:prstGeom>
        </p:spPr>
        <p:txBody>
          <a:bodyPr lIns="0" tIns="45720" rIns="0"/>
          <a:lstStyle>
            <a:lvl1pPr algn="l"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857250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5B8528D5-DF0F-FF95-7F24-C0763AA92F4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72020407-B4FE-1152-B230-32A0A4A033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4743451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63780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224E-6D9A-F20A-E95C-3BD86FD1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3C075-3634-BEB1-AB31-623AD29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57D48-2016-6562-8C30-A2CF18ED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9585-B814-96B8-821F-CFBD1EE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7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028700"/>
            <a:ext cx="8572500" cy="36576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0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028700"/>
            <a:ext cx="417195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028700"/>
            <a:ext cx="417195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3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028700"/>
            <a:ext cx="274320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400" y="1028700"/>
            <a:ext cx="274320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CA8BAD-045F-5449-26C8-1CC7E5D92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5050" y="1028700"/>
            <a:ext cx="2743200" cy="36576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0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9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750" y="1257300"/>
            <a:ext cx="85725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2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750" y="1257300"/>
            <a:ext cx="417195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6300" y="1257300"/>
            <a:ext cx="417195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2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44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750" y="1257300"/>
            <a:ext cx="27432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00400" y="1257300"/>
            <a:ext cx="27432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FD2628-F803-8221-12EB-7198D350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050" y="1257300"/>
            <a:ext cx="2743200" cy="3429000"/>
          </a:xfrm>
        </p:spPr>
        <p:txBody>
          <a:bodyPr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628650"/>
            <a:ext cx="8572500" cy="514350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3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</p:spPr>
        <p:txBody>
          <a:bodyPr lIns="0" rIns="0"/>
          <a:lstStyle>
            <a:lvl1pPr>
              <a:defRPr lang="en-US" sz="21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5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</p:spPr>
        <p:txBody>
          <a:bodyPr lIns="0" rIns="0"/>
          <a:lstStyle>
            <a:lvl1pPr>
              <a:defRPr lang="en-US" sz="21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485900"/>
            <a:ext cx="8572500" cy="3200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95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6300" y="1485900"/>
            <a:ext cx="4171950" cy="3200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</p:spPr>
        <p:txBody>
          <a:bodyPr lIns="0" rIns="0"/>
          <a:lstStyle>
            <a:lvl1pPr>
              <a:defRPr lang="en-US" sz="21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485900"/>
            <a:ext cx="4171950" cy="3200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84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00400" y="1485900"/>
            <a:ext cx="2743200" cy="3200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485900"/>
            <a:ext cx="2743200" cy="3200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F30C4A1-C250-7BEF-3BC2-9CFB6304F3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050" y="1485900"/>
            <a:ext cx="2743200" cy="3200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514350"/>
            <a:ext cx="8572500" cy="800100"/>
          </a:xfrm>
        </p:spPr>
        <p:txBody>
          <a:bodyPr lIns="0" rIns="0"/>
          <a:lstStyle>
            <a:lvl1pPr>
              <a:defRPr lang="en-US" sz="21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4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Curv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novation Curve">
            <a:extLst>
              <a:ext uri="{FF2B5EF4-FFF2-40B4-BE49-F238E27FC236}">
                <a16:creationId xmlns:a16="http://schemas.microsoft.com/office/drawing/2014/main" id="{DFF4120D-EB83-4D10-1920-DB2F8C95A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057900" y="1828800"/>
            <a:ext cx="2809875" cy="28114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noFill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noFill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noFill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Click to edit Master text styles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sz="1500" dirty="0"/>
              <a:t>Third level</a:t>
            </a:r>
          </a:p>
          <a:p>
            <a:pPr lvl="3"/>
            <a:r>
              <a:rPr lang="en-US" sz="1350" dirty="0"/>
              <a:t>Fourth level</a:t>
            </a:r>
          </a:p>
          <a:p>
            <a:pPr lvl="4"/>
            <a:r>
              <a:rPr lang="en-US" sz="1350" dirty="0"/>
              <a:t>Fifth level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830032E3-666E-86B5-7060-5C2D96D8BF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07343D4-00F3-960A-5C32-DA3E33AB5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714500"/>
            <a:ext cx="5429250" cy="291465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E2042BF-1D87-6AA4-DDBE-C7FEC20F5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24BC2-2B9E-4076-8133-31C4983A0EB9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sp>
        <p:nvSpPr>
          <p:cNvPr id="5" name="Section Number">
            <a:extLst>
              <a:ext uri="{FF2B5EF4-FFF2-40B4-BE49-F238E27FC236}">
                <a16:creationId xmlns:a16="http://schemas.microsoft.com/office/drawing/2014/main" id="{4387841E-BCE3-E808-6ADE-02F702DCA4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114300"/>
            <a:ext cx="8572500" cy="12573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72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14DA6E1C-9D47-E410-7BE5-64AAE3275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CAFFB951-27A9-5EF6-ACC5-3BE5CDB357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3500" y="4800023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311059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Curve with Embedded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novation Curve">
            <a:extLst>
              <a:ext uri="{FF2B5EF4-FFF2-40B4-BE49-F238E27FC236}">
                <a16:creationId xmlns:a16="http://schemas.microsoft.com/office/drawing/2014/main" id="{981C731B-323B-2B27-B941-0443635D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828800"/>
            <a:ext cx="2804313" cy="2804313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FEDEDAD-5176-6B46-6061-8EFC6B3906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97000" y="1835295"/>
            <a:ext cx="2789100" cy="2789100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none" lIns="0" tIns="1371600" rIns="0" anchor="t">
            <a:noAutofit/>
          </a:bodyPr>
          <a:lstStyle>
            <a:lvl1pPr marL="0" indent="0" algn="ctr">
              <a:buFontTx/>
              <a:buNone/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Click to add picture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3D107E1D-6F9E-D5D4-23A0-05F41092BB8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725B5FD-E0E9-1E4B-5EFE-D46E0910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1714500"/>
            <a:ext cx="5486400" cy="2914650"/>
          </a:xfrm>
        </p:spPr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A7AEA8C-8EEB-CD6B-7753-A7002EA38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24BC2-2B9E-4076-8133-31C4983A0EB9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sp>
        <p:nvSpPr>
          <p:cNvPr id="12" name="Section Number">
            <a:extLst>
              <a:ext uri="{FF2B5EF4-FFF2-40B4-BE49-F238E27FC236}">
                <a16:creationId xmlns:a16="http://schemas.microsoft.com/office/drawing/2014/main" id="{4337322C-F1A6-A8D5-2662-80C365ECE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1850" y="514350"/>
            <a:ext cx="5486400" cy="10858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72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BC88EBEC-A4D1-CC23-6E08-93BFBE3DE1C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44FEAAAB-EE18-CB5D-44C6-310E6AB57A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3500" y="4800023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740686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ide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741D54-F18D-E80B-E1F9-560492621C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28950" cy="51435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2743200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99D4CB7-B560-6AA7-879A-088302D3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850" y="4800601"/>
            <a:ext cx="681990" cy="228600"/>
          </a:xfrm>
          <a:prstGeom prst="rect">
            <a:avLst/>
          </a:prstGeom>
          <a:ln w="3175">
            <a:noFill/>
          </a:ln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A8AAD6E7-7C26-418D-0B14-EA5390FD8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1850" y="1714500"/>
            <a:ext cx="5486400" cy="291465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CB869EF-7066-7A3E-AA6F-C7CD49114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45050" y="4800600"/>
            <a:ext cx="540000" cy="228600"/>
          </a:xfrm>
          <a:ln w="3175">
            <a:noFill/>
          </a:ln>
        </p:spPr>
        <p:txBody>
          <a:bodyPr/>
          <a:lstStyle/>
          <a:p>
            <a:fld id="{58D24BC2-2B9E-4076-8133-31C4983A0EB9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sp>
        <p:nvSpPr>
          <p:cNvPr id="7" name="Section Number">
            <a:extLst>
              <a:ext uri="{FF2B5EF4-FFF2-40B4-BE49-F238E27FC236}">
                <a16:creationId xmlns:a16="http://schemas.microsoft.com/office/drawing/2014/main" id="{D2FA19E7-E40A-0756-7707-A3998AC3C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1850" y="514350"/>
            <a:ext cx="5486400" cy="10858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72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2" name="Legal">
            <a:extLst>
              <a:ext uri="{FF2B5EF4-FFF2-40B4-BE49-F238E27FC236}">
                <a16:creationId xmlns:a16="http://schemas.microsoft.com/office/drawing/2014/main" id="{633C7958-CA9A-A92F-B7E7-8B7973238C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09452" y="4800600"/>
            <a:ext cx="1666508" cy="227376"/>
          </a:xfrm>
          <a:ln w="3175"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8" name="InformationType">
            <a:extLst>
              <a:ext uri="{FF2B5EF4-FFF2-40B4-BE49-F238E27FC236}">
                <a16:creationId xmlns:a16="http://schemas.microsoft.com/office/drawing/2014/main" id="{9412A306-2B7E-0534-2F4D-01807ACD92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7950" y="4800023"/>
            <a:ext cx="131445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137429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">
            <a:extLst>
              <a:ext uri="{FF2B5EF4-FFF2-40B4-BE49-F238E27FC236}">
                <a16:creationId xmlns:a16="http://schemas.microsoft.com/office/drawing/2014/main" id="{F8661FD8-3372-AC27-F2C7-692F6A0DB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2F375C79-AE51-6B41-D9FC-0E2F9917F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A1D7C05-6427-2687-6EB6-39368CA8E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3ADEA99-682E-4231-A4C9-95AE759D37D5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71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60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, Ful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 Navy SemiTrans Overlay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Innovation Curve Overlay">
            <a:extLst>
              <a:ext uri="{FF2B5EF4-FFF2-40B4-BE49-F238E27FC236}">
                <a16:creationId xmlns:a16="http://schemas.microsoft.com/office/drawing/2014/main" id="{67EFF21B-9583-6EE9-5F33-149287A6B0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 ..</a:t>
            </a:r>
          </a:p>
        </p:txBody>
      </p:sp>
      <p:sp>
        <p:nvSpPr>
          <p:cNvPr id="8" name="Cover Photo Placeholder">
            <a:extLst>
              <a:ext uri="{FF2B5EF4-FFF2-40B4-BE49-F238E27FC236}">
                <a16:creationId xmlns:a16="http://schemas.microsoft.com/office/drawing/2014/main" id="{4B3E92DB-5563-6F86-C3D4-DF362E507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5181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D87E2A77-DBB3-3923-0029-4D3148E74DC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85750" y="4743451"/>
            <a:ext cx="971550" cy="2286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13" name="Legal Line">
            <a:extLst>
              <a:ext uri="{FF2B5EF4-FFF2-40B4-BE49-F238E27FC236}">
                <a16:creationId xmlns:a16="http://schemas.microsoft.com/office/drawing/2014/main" id="{36D0E9C7-1F5A-81CC-4242-80983EF9D3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371600" y="4743452"/>
            <a:ext cx="3086100" cy="2286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14" name="Information Type">
            <a:extLst>
              <a:ext uri="{FF2B5EF4-FFF2-40B4-BE49-F238E27FC236}">
                <a16:creationId xmlns:a16="http://schemas.microsoft.com/office/drawing/2014/main" id="{F8A3F60F-BBBB-8A08-44FD-39E6AB0E20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269847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  <p:sp>
        <p:nvSpPr>
          <p:cNvPr id="7" name="NTT DATA Global Logo" descr="NTT DATA Global Logo">
            <a:extLst>
              <a:ext uri="{FF2B5EF4-FFF2-40B4-BE49-F238E27FC236}">
                <a16:creationId xmlns:a16="http://schemas.microsoft.com/office/drawing/2014/main" id="{67CD9146-46D1-2584-90C9-AC323E0D78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301752" y="240030"/>
            <a:ext cx="1469793" cy="30005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857500"/>
            <a:ext cx="3600450" cy="4000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360045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36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2A4A4756-BF09-2DAA-9B2B-7274ADF973F2}"/>
              </a:ext>
            </a:extLst>
          </p:cNvPr>
          <p:cNvSpPr/>
          <p:nvPr userDrawn="1"/>
        </p:nvSpPr>
        <p:spPr bwMode="black">
          <a:xfrm>
            <a:off x="2552603" y="2160270"/>
            <a:ext cx="4038796" cy="822960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FFFFFF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95623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Navy">
    <p:bg>
      <p:bgPr>
        <a:solidFill>
          <a:srgbClr val="070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1615296B-7D86-833D-E6BA-B94DB6EC001E}"/>
              </a:ext>
            </a:extLst>
          </p:cNvPr>
          <p:cNvSpPr/>
          <p:nvPr userDrawn="1"/>
        </p:nvSpPr>
        <p:spPr bwMode="black">
          <a:xfrm>
            <a:off x="2552603" y="2160270"/>
            <a:ext cx="4038796" cy="822960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FFFFFF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74675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TT DATA Global Logo" descr="NTT DATA Global Logo">
            <a:extLst>
              <a:ext uri="{FF2B5EF4-FFF2-40B4-BE49-F238E27FC236}">
                <a16:creationId xmlns:a16="http://schemas.microsoft.com/office/drawing/2014/main" id="{9B1656D1-90B8-BAEC-BAE1-40408FA32F2C}"/>
              </a:ext>
            </a:extLst>
          </p:cNvPr>
          <p:cNvSpPr/>
          <p:nvPr userDrawn="1"/>
        </p:nvSpPr>
        <p:spPr bwMode="black">
          <a:xfrm>
            <a:off x="2552603" y="2160270"/>
            <a:ext cx="4038796" cy="822960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accent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97919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rgbClr val="070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0D73EB22-28B8-EDF3-DAF5-3AC807C66A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 dirty="0"/>
          </a:p>
        </p:txBody>
      </p:sp>
      <p:sp>
        <p:nvSpPr>
          <p:cNvPr id="4" name="NTT DATA Global Logo" descr="NTT DATA Global Logo">
            <a:extLst>
              <a:ext uri="{FF2B5EF4-FFF2-40B4-BE49-F238E27FC236}">
                <a16:creationId xmlns:a16="http://schemas.microsoft.com/office/drawing/2014/main" id="{534A451C-A194-D71D-4CF6-5B22A3878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2500432" y="2148840"/>
            <a:ext cx="4143137" cy="84582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F858FA1-7D21-8F05-79E4-62B789D77D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5181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</p:spTree>
    <p:extLst>
      <p:ext uri="{BB962C8B-B14F-4D97-AF65-F5344CB8AC3E}">
        <p14:creationId xmlns:p14="http://schemas.microsoft.com/office/powerpoint/2010/main" val="396786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, Paartia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 Navy SemiTrans Overlay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D87E2A77-DBB3-3923-0029-4D3148E74DC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85750" y="4743451"/>
            <a:ext cx="971550" cy="2286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13" name="Legal Line">
            <a:extLst>
              <a:ext uri="{FF2B5EF4-FFF2-40B4-BE49-F238E27FC236}">
                <a16:creationId xmlns:a16="http://schemas.microsoft.com/office/drawing/2014/main" id="{36D0E9C7-1F5A-81CC-4242-80983EF9D3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371600" y="4743452"/>
            <a:ext cx="3086100" cy="2286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14" name="Information Type">
            <a:extLst>
              <a:ext uri="{FF2B5EF4-FFF2-40B4-BE49-F238E27FC236}">
                <a16:creationId xmlns:a16="http://schemas.microsoft.com/office/drawing/2014/main" id="{F8A3F60F-BBBB-8A08-44FD-39E6AB0E20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269847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[Information Type]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D957E5C-35D4-A4D9-6D53-531FEABE9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  =</a:t>
            </a:r>
          </a:p>
        </p:txBody>
      </p:sp>
      <p:sp>
        <p:nvSpPr>
          <p:cNvPr id="8" name="Cover Photo Placeholder">
            <a:extLst>
              <a:ext uri="{FF2B5EF4-FFF2-40B4-BE49-F238E27FC236}">
                <a16:creationId xmlns:a16="http://schemas.microsoft.com/office/drawing/2014/main" id="{4B3E92DB-5563-6F86-C3D4-DF362E507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5181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7" name="NTT DATA Global Logo" descr="NTT DATA Global Logo">
            <a:extLst>
              <a:ext uri="{FF2B5EF4-FFF2-40B4-BE49-F238E27FC236}">
                <a16:creationId xmlns:a16="http://schemas.microsoft.com/office/drawing/2014/main" id="{67CD9146-46D1-2584-90C9-AC323E0D78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301752" y="240030"/>
            <a:ext cx="1469793" cy="30005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857500"/>
            <a:ext cx="3600450" cy="40005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360045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3465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44AC6934-5FBE-FCD3-D1F4-5F0671E877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721CA36-DC1A-9DA0-482B-013C59CEC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5750" y="2857500"/>
            <a:ext cx="8572500" cy="400050"/>
          </a:xfrm>
          <a:prstGeom prst="rect">
            <a:avLst/>
          </a:prstGeom>
        </p:spPr>
        <p:txBody>
          <a:bodyPr lIns="0" tIns="45720" rIns="0"/>
          <a:lstStyle>
            <a:lvl1pPr algn="l"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1828800"/>
            <a:ext cx="857250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5" name="Legal Line">
            <a:extLst>
              <a:ext uri="{FF2B5EF4-FFF2-40B4-BE49-F238E27FC236}">
                <a16:creationId xmlns:a16="http://schemas.microsoft.com/office/drawing/2014/main" id="{8F5AF9E9-1EA9-189A-D454-5A87BA7AE18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71600" y="4743452"/>
            <a:ext cx="3086100" cy="2286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7" name="InformationType">
            <a:extLst>
              <a:ext uri="{FF2B5EF4-FFF2-40B4-BE49-F238E27FC236}">
                <a16:creationId xmlns:a16="http://schemas.microsoft.com/office/drawing/2014/main" id="{51B77B86-8916-AB81-4396-509FE36516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6650" y="4743451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0CD6D9D-8D6C-BE0D-BAC6-0180996D77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6862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3" name="NTT DATA Global Logo" descr="NTT DATA Global Logo">
            <a:extLst>
              <a:ext uri="{FF2B5EF4-FFF2-40B4-BE49-F238E27FC236}">
                <a16:creationId xmlns:a16="http://schemas.microsoft.com/office/drawing/2014/main" id="{111A4B15-57F9-BE95-1E63-1DD7D499E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301752" y="240030"/>
            <a:ext cx="1469793" cy="30005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524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, Full Innovation Curve on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4600"/>
            <a:ext cx="9144000" cy="26289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685800" indent="0">
              <a:buNone/>
              <a:defRPr>
                <a:noFill/>
              </a:defRPr>
            </a:lvl3pPr>
            <a:lvl4pPr marL="1028700" indent="0">
              <a:buNone/>
              <a:defRPr>
                <a:noFill/>
              </a:defRPr>
            </a:lvl4pPr>
            <a:lvl5pPr marL="1371600" indent="0">
              <a:buNone/>
              <a:defRPr>
                <a:noFill/>
              </a:defRPr>
            </a:lvl5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14600"/>
            <a:ext cx="9144000" cy="263226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2" name="Innovation Curve Over">
            <a:extLst>
              <a:ext uri="{FF2B5EF4-FFF2-40B4-BE49-F238E27FC236}">
                <a16:creationId xmlns:a16="http://schemas.microsoft.com/office/drawing/2014/main" id="{6CF4C396-FB7A-4611-B9A9-DD62A7F1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430" y="2800350"/>
            <a:ext cx="2042720" cy="2057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3BAD1A6-AE36-4EC7-E8E9-E68CE84F067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85750" y="2286900"/>
            <a:ext cx="986790" cy="2286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828800"/>
            <a:ext cx="8572500" cy="4572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7" name="MainTitle">
            <a:extLst>
              <a:ext uri="{FF2B5EF4-FFF2-40B4-BE49-F238E27FC236}">
                <a16:creationId xmlns:a16="http://schemas.microsoft.com/office/drawing/2014/main" id="{6B8D68FD-3EFC-86B8-83A6-942558B1B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800100"/>
            <a:ext cx="857250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639E6271-C556-3CDE-4CA2-0E42C3B98D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286500" y="2286900"/>
            <a:ext cx="2571750" cy="2286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4" name="InformationType">
            <a:extLst>
              <a:ext uri="{FF2B5EF4-FFF2-40B4-BE49-F238E27FC236}">
                <a16:creationId xmlns:a16="http://schemas.microsoft.com/office/drawing/2014/main" id="{C3DAC39C-CF8E-2F9C-ACD8-8D0BDB2310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295" y="2282639"/>
            <a:ext cx="154941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2721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, Full Innovation Curve on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4600"/>
            <a:ext cx="9144000" cy="26289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685800" indent="0">
              <a:buNone/>
              <a:defRPr>
                <a:noFill/>
              </a:defRPr>
            </a:lvl3pPr>
            <a:lvl4pPr marL="1028700" indent="0">
              <a:buNone/>
              <a:defRPr>
                <a:noFill/>
              </a:defRPr>
            </a:lvl4pPr>
            <a:lvl5pPr marL="1371600" indent="0">
              <a:buNone/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14600"/>
            <a:ext cx="9144000" cy="263226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2" name="Innovation Curve Over">
            <a:extLst>
              <a:ext uri="{FF2B5EF4-FFF2-40B4-BE49-F238E27FC236}">
                <a16:creationId xmlns:a16="http://schemas.microsoft.com/office/drawing/2014/main" id="{9B37F7D8-7643-FEC4-6844-838554ED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0850" y="2800350"/>
            <a:ext cx="2056247" cy="2057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FFBA20BF-6E67-EA95-53B0-F188DED3EBC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85750" y="2286900"/>
            <a:ext cx="986790" cy="2286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828800"/>
            <a:ext cx="8572500" cy="4572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7" name="MainTitle">
            <a:extLst>
              <a:ext uri="{FF2B5EF4-FFF2-40B4-BE49-F238E27FC236}">
                <a16:creationId xmlns:a16="http://schemas.microsoft.com/office/drawing/2014/main" id="{ABB14F8B-3974-9BD2-A151-F10E66DC4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800100"/>
            <a:ext cx="8572500" cy="10287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1D3E7B21-42CE-65FE-E9DB-ABE96BDEB7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343650" y="2286900"/>
            <a:ext cx="2514600" cy="2286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4" name="InformationType">
            <a:extLst>
              <a:ext uri="{FF2B5EF4-FFF2-40B4-BE49-F238E27FC236}">
                <a16:creationId xmlns:a16="http://schemas.microsoft.com/office/drawing/2014/main" id="{0D1C59CF-9752-86EF-EC48-38D7153FEE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295" y="2286000"/>
            <a:ext cx="1549410" cy="225239"/>
          </a:xfrm>
          <a:prstGeom prst="rect">
            <a:avLst/>
          </a:prstGeom>
        </p:spPr>
        <p:txBody>
          <a:bodyPr anchor="ctr"/>
          <a:lstStyle>
            <a:lvl1pPr algn="ctr">
              <a:defRPr lang="en-US" sz="9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08074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">
            <a:extLst>
              <a:ext uri="{FF2B5EF4-FFF2-40B4-BE49-F238E27FC236}">
                <a16:creationId xmlns:a16="http://schemas.microsoft.com/office/drawing/2014/main" id="{349E4B0B-2645-B2A3-8226-132DADE9E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ED1211A4-6D56-BCC0-9645-3000A06B6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1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CEEA4F-B2F9-F5FD-831B-C1442616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  <a:ln w="3175">
            <a:noFill/>
          </a:ln>
        </p:spPr>
        <p:txBody>
          <a:bodyPr lIns="0" tIns="0" rIns="0" bIns="0" anchor="ctr"/>
          <a:lstStyle>
            <a:lvl1pPr>
              <a:defRPr lang="en-US" sz="600" noProof="0" smtClean="0">
                <a:solidFill>
                  <a:schemeClr val="tx2"/>
                </a:solidFill>
              </a:defRPr>
            </a:lvl1pPr>
          </a:lstStyle>
          <a:p>
            <a:pPr algn="ctr"/>
            <a:fld id="{83ADEA99-682E-4231-A4C9-95AE759D37D5}" type="slidenum">
              <a:rPr lang="en-US" smtClean="0"/>
              <a:pPr algn="ctr"/>
              <a:t>‹N›</a:t>
            </a:fld>
            <a:endParaRPr lang="en-US" dirty="0"/>
          </a:p>
        </p:txBody>
      </p:sp>
      <p:sp>
        <p:nvSpPr>
          <p:cNvPr id="2" name="NTT DATA Global Logo">
            <a:extLst>
              <a:ext uri="{FF2B5EF4-FFF2-40B4-BE49-F238E27FC236}">
                <a16:creationId xmlns:a16="http://schemas.microsoft.com/office/drawing/2014/main" id="{BCFF8549-A65D-657A-573F-06333E7CA78B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8177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500" kern="1200">
          <a:solidFill>
            <a:srgbClr val="2E404D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4000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028701"/>
            <a:ext cx="8572500" cy="36040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600" smtClean="0">
                <a:solidFill>
                  <a:schemeClr val="tx1"/>
                </a:solidFill>
              </a:defRPr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EE0929A7-1D82-E58C-7D80-4E5ADC6ECCAE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026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100" kern="1200" dirty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0260" indent="-17026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88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46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2857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57300"/>
            <a:ext cx="8572500" cy="3429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600" smtClean="0"/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FCB66863-8379-6B12-AF6C-4FED25C397A8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4770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1500" kern="1200" dirty="0">
          <a:solidFill>
            <a:srgbClr val="19A3F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0260" indent="-17026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88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46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">
            <a:extLst>
              <a:ext uri="{FF2B5EF4-FFF2-40B4-BE49-F238E27FC236}">
                <a16:creationId xmlns:a16="http://schemas.microsoft.com/office/drawing/2014/main" id="{50A5D791-A482-EDEF-8A3C-D4FB9FECC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1"/>
            <a:ext cx="685800" cy="228599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714500"/>
            <a:ext cx="5486400" cy="2000250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755F9A41-F068-F62B-8D77-AD45E3E7D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1"/>
            <a:ext cx="3086101" cy="228599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DC08B3B-0173-8E52-C079-CC15406A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1"/>
            <a:ext cx="800100" cy="228599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600" noProof="0" smtClean="0"/>
            </a:lvl1pPr>
          </a:lstStyle>
          <a:p>
            <a:fld id="{58D24BC2-2B9E-4076-8133-31C4983A0EB9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NTT DATA Global Logo">
            <a:extLst>
              <a:ext uri="{FF2B5EF4-FFF2-40B4-BE49-F238E27FC236}">
                <a16:creationId xmlns:a16="http://schemas.microsoft.com/office/drawing/2014/main" id="{61F51151-8636-CEBB-0FAC-0AB69057D5BD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830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rgbClr val="FFFFFF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5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">
            <a:extLst>
              <a:ext uri="{FF2B5EF4-FFF2-40B4-BE49-F238E27FC236}">
                <a16:creationId xmlns:a16="http://schemas.microsoft.com/office/drawing/2014/main" id="{A0A625B7-9DEA-C2F4-8B8D-108176C10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1801358D-6256-A5EC-0C43-E4F553EC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1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CEEA4F-B2F9-F5FD-831B-C1442616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</p:spPr>
        <p:txBody>
          <a:bodyPr anchor="ctr"/>
          <a:lstStyle>
            <a:lvl1pPr algn="ctr">
              <a:defRPr lang="en-US" sz="600" noProof="0" smtClean="0"/>
            </a:lvl1pPr>
          </a:lstStyle>
          <a:p>
            <a:fld id="{83ADEA99-682E-4231-A4C9-95AE759D37D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NTT DATA Global Logo">
            <a:extLst>
              <a:ext uri="{FF2B5EF4-FFF2-40B4-BE49-F238E27FC236}">
                <a16:creationId xmlns:a16="http://schemas.microsoft.com/office/drawing/2014/main" id="{3670AC95-C36A-F554-275E-8EA8BC640A1F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5892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500" kern="1200">
          <a:solidFill>
            <a:srgbClr val="2E404D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26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0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C3A244F4-DCC8-926C-C40B-97795E7EE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743451"/>
            <a:ext cx="97155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8F8F8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326E4B9D-7B25-6F98-95C6-44F5E186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2"/>
            <a:ext cx="30861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CA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28800"/>
            <a:ext cx="3714750" cy="10287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7605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rgbClr val="F8F8F8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5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CE2E93-F0C6-496C-92F8-919FE557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743451"/>
            <a:ext cx="97155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6F6F2F78-2ADE-918C-2B29-50DDCEC82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30861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28800"/>
            <a:ext cx="3714750" cy="10287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NTT DATA Global Logo" descr="NTT DATA Global Logo">
            <a:extLst>
              <a:ext uri="{FF2B5EF4-FFF2-40B4-BE49-F238E27FC236}">
                <a16:creationId xmlns:a16="http://schemas.microsoft.com/office/drawing/2014/main" id="{9BB150AA-7E16-0669-0BE0-D2DE680F91CD}"/>
              </a:ext>
            </a:extLst>
          </p:cNvPr>
          <p:cNvSpPr/>
          <p:nvPr/>
        </p:nvSpPr>
        <p:spPr bwMode="black">
          <a:xfrm>
            <a:off x="301752" y="240030"/>
            <a:ext cx="1467612" cy="29904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929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chemeClr val="bg1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5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>
            <a:extLst>
              <a:ext uri="{FF2B5EF4-FFF2-40B4-BE49-F238E27FC236}">
                <a16:creationId xmlns:a16="http://schemas.microsoft.com/office/drawing/2014/main" id="{2B77F751-4A73-F5B2-46BF-FA8F83187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743451"/>
            <a:ext cx="97155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28800"/>
            <a:ext cx="3714750" cy="10287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169877AF-B46D-3BC5-5B99-8D6306414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2"/>
            <a:ext cx="30861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NTT DATA Global Logo" descr="NTT DATA Global Logo">
            <a:extLst>
              <a:ext uri="{FF2B5EF4-FFF2-40B4-BE49-F238E27FC236}">
                <a16:creationId xmlns:a16="http://schemas.microsoft.com/office/drawing/2014/main" id="{993E904F-F143-F66C-80F2-44AF6A64563C}"/>
              </a:ext>
            </a:extLst>
          </p:cNvPr>
          <p:cNvSpPr/>
          <p:nvPr/>
        </p:nvSpPr>
        <p:spPr bwMode="black">
          <a:xfrm>
            <a:off x="301752" y="240030"/>
            <a:ext cx="1467612" cy="29904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216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chemeClr val="bg1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5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smtClean="0">
                <a:solidFill>
                  <a:srgbClr val="050D24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4000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028700"/>
            <a:ext cx="8572500" cy="3657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NTT DATA Global Logo">
            <a:extLst>
              <a:ext uri="{FF2B5EF4-FFF2-40B4-BE49-F238E27FC236}">
                <a16:creationId xmlns:a16="http://schemas.microsoft.com/office/drawing/2014/main" id="{E4A297F2-4804-B5AA-637C-78C8A88550D2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30919A-842B-324C-CCDA-7945A8CEB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600" smtClean="0">
                <a:solidFill>
                  <a:schemeClr val="tx2"/>
                </a:solidFill>
              </a:defRPr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100" kern="1200" dirty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0260" indent="-17026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88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46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0" cy="2286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6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8601"/>
            <a:ext cx="8572500" cy="28574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0"/>
            <a:ext cx="800100" cy="2286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600" smtClean="0">
                <a:solidFill>
                  <a:schemeClr val="tx2"/>
                </a:solidFill>
              </a:defRPr>
            </a:lvl1pPr>
          </a:lstStyle>
          <a:p>
            <a:fld id="{60D39823-8059-4D49-BD26-6D32C31B8621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NTT DATA Global Logo">
            <a:extLst>
              <a:ext uri="{FF2B5EF4-FFF2-40B4-BE49-F238E27FC236}">
                <a16:creationId xmlns:a16="http://schemas.microsoft.com/office/drawing/2014/main" id="{04FD1337-5DF6-30A3-4131-6B12D60DB5C4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712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1500" kern="1200" dirty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0260" indent="-17026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88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4685" indent="-214313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913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">
            <a:extLst>
              <a:ext uri="{FF2B5EF4-FFF2-40B4-BE49-F238E27FC236}">
                <a16:creationId xmlns:a16="http://schemas.microsoft.com/office/drawing/2014/main" id="{933C1A37-ACD8-D48C-2A9C-184E81D40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800600"/>
            <a:ext cx="685800" cy="228295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17" name="Legal">
            <a:extLst>
              <a:ext uri="{FF2B5EF4-FFF2-40B4-BE49-F238E27FC236}">
                <a16:creationId xmlns:a16="http://schemas.microsoft.com/office/drawing/2014/main" id="{BDF70361-4B6B-3910-FF6C-ECC5D8C51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4800600"/>
            <a:ext cx="3086101" cy="22829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14500"/>
            <a:ext cx="5486400" cy="2000250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DC08B3B-0173-8E52-C079-CC15406A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1950" y="4800601"/>
            <a:ext cx="800100" cy="228023"/>
          </a:xfrm>
          <a:prstGeom prst="rect">
            <a:avLst/>
          </a:prstGeom>
          <a:ln w="3175">
            <a:noFill/>
          </a:ln>
        </p:spPr>
        <p:txBody>
          <a:bodyPr lIns="0" tIns="0" rIns="0" bIns="0" anchor="ctr"/>
          <a:lstStyle>
            <a:lvl1pPr algn="ctr">
              <a:defRPr lang="en-US" sz="600" noProof="0" smtClean="0">
                <a:solidFill>
                  <a:schemeClr val="tx2"/>
                </a:solidFill>
              </a:defRPr>
            </a:lvl1pPr>
          </a:lstStyle>
          <a:p>
            <a:fld id="{58D24BC2-2B9E-4076-8133-31C4983A0EB9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NTT DATA Global Logo">
            <a:extLst>
              <a:ext uri="{FF2B5EF4-FFF2-40B4-BE49-F238E27FC236}">
                <a16:creationId xmlns:a16="http://schemas.microsoft.com/office/drawing/2014/main" id="{ACF67C27-B40E-34F0-C726-29EAECB10D3A}"/>
              </a:ext>
            </a:extLst>
          </p:cNvPr>
          <p:cNvSpPr/>
          <p:nvPr/>
        </p:nvSpPr>
        <p:spPr bwMode="black">
          <a:xfrm>
            <a:off x="7941565" y="4821174"/>
            <a:ext cx="908729" cy="18516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9279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chemeClr val="bg1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5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>
            <a:extLst>
              <a:ext uri="{FF2B5EF4-FFF2-40B4-BE49-F238E27FC236}">
                <a16:creationId xmlns:a16="http://schemas.microsoft.com/office/drawing/2014/main" id="{634BA0EC-9CEF-D6D5-870B-6C584540B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743451"/>
            <a:ext cx="97155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E10867FC-9AA0-D55B-9EAE-A4F0F6197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2"/>
            <a:ext cx="30861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28800"/>
            <a:ext cx="3714750" cy="10287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NTT DATA Global Logo" descr="NTT DATA Global Logo">
            <a:extLst>
              <a:ext uri="{FF2B5EF4-FFF2-40B4-BE49-F238E27FC236}">
                <a16:creationId xmlns:a16="http://schemas.microsoft.com/office/drawing/2014/main" id="{3C36CBDA-07E1-6588-F97E-5F366DDBDF53}"/>
              </a:ext>
            </a:extLst>
          </p:cNvPr>
          <p:cNvSpPr/>
          <p:nvPr/>
        </p:nvSpPr>
        <p:spPr bwMode="black">
          <a:xfrm>
            <a:off x="301752" y="240030"/>
            <a:ext cx="1467612" cy="29904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470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rgbClr val="F8F8F8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5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">
            <a:extLst>
              <a:ext uri="{FF2B5EF4-FFF2-40B4-BE49-F238E27FC236}">
                <a16:creationId xmlns:a16="http://schemas.microsoft.com/office/drawing/2014/main" id="{1186516B-39F7-0349-EBD6-2E8D804DA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4743451"/>
            <a:ext cx="97155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8F8F8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AFA71394-3F9A-5F92-B57D-92D1ABAED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2"/>
            <a:ext cx="30861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28800"/>
            <a:ext cx="3714750" cy="10287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NTT DATA Global Logo" descr="NTT DATA Global Logo">
            <a:extLst>
              <a:ext uri="{FF2B5EF4-FFF2-40B4-BE49-F238E27FC236}">
                <a16:creationId xmlns:a16="http://schemas.microsoft.com/office/drawing/2014/main" id="{18254DDE-CB0C-92D7-A6B5-768C00414CCB}"/>
              </a:ext>
            </a:extLst>
          </p:cNvPr>
          <p:cNvSpPr/>
          <p:nvPr/>
        </p:nvSpPr>
        <p:spPr bwMode="black">
          <a:xfrm>
            <a:off x="301752" y="240030"/>
            <a:ext cx="1467612" cy="299046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020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4050" b="0" i="0" kern="1200" dirty="0">
          <a:solidFill>
            <a:srgbClr val="F8F8F8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5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18" Type="http://schemas.openxmlformats.org/officeDocument/2006/relationships/image" Target="../media/image7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0" Type="http://schemas.openxmlformats.org/officeDocument/2006/relationships/image" Target="../media/image92.png"/><Relationship Id="rId4" Type="http://schemas.openxmlformats.org/officeDocument/2006/relationships/image" Target="../media/image47.png"/><Relationship Id="rId9" Type="http://schemas.openxmlformats.org/officeDocument/2006/relationships/image" Target="../media/image9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103.svg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11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6.svg"/><Relationship Id="rId4" Type="http://schemas.openxmlformats.org/officeDocument/2006/relationships/image" Target="../media/image28.sv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33.png"/><Relationship Id="rId10" Type="http://schemas.openxmlformats.org/officeDocument/2006/relationships/image" Target="../media/image50.svg"/><Relationship Id="rId4" Type="http://schemas.openxmlformats.org/officeDocument/2006/relationships/image" Target="../media/image32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B7A61E-2E8F-E9F3-B58D-D6F56A6F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ED6AE6-ABD3-8700-26BA-9CF964D8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74" y="2323093"/>
            <a:ext cx="7811853" cy="595073"/>
          </a:xfrm>
        </p:spPr>
        <p:txBody>
          <a:bodyPr>
            <a:noAutofit/>
          </a:bodyPr>
          <a:lstStyle/>
          <a:p>
            <a:r>
              <a:rPr lang="it-IT" sz="3000" dirty="0">
                <a:solidFill>
                  <a:srgbClr val="69C4CD"/>
                </a:solidFill>
                <a:latin typeface="Candal" panose="02000503000000020004" pitchFamily="2" charset="77"/>
              </a:rPr>
              <a:t>La convergenza IT/OT nell’era del Cloud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39770B-AF93-3097-8487-5DDE42DFA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12601"/>
            <a:ext cx="6858000" cy="1128929"/>
          </a:xfrm>
        </p:spPr>
        <p:txBody>
          <a:bodyPr/>
          <a:lstStyle/>
          <a:p>
            <a:r>
              <a:rPr lang="it-IT" sz="2400" dirty="0">
                <a:solidFill>
                  <a:srgbClr val="F39224"/>
                </a:solidFill>
                <a:latin typeface="Candal" panose="02000503000000020004" pitchFamily="2" charset="77"/>
              </a:rPr>
              <a:t>Emanuel Russo</a:t>
            </a:r>
          </a:p>
          <a:p>
            <a:r>
              <a:rPr lang="it-IT" dirty="0">
                <a:solidFill>
                  <a:srgbClr val="69C4CD"/>
                </a:solidFill>
                <a:latin typeface="Candal" panose="02000503000000020004" pitchFamily="2" charset="77"/>
              </a:rPr>
              <a:t>NTT DATA Italia</a:t>
            </a:r>
          </a:p>
        </p:txBody>
      </p:sp>
    </p:spTree>
    <p:extLst>
      <p:ext uri="{BB962C8B-B14F-4D97-AF65-F5344CB8AC3E}">
        <p14:creationId xmlns:p14="http://schemas.microsoft.com/office/powerpoint/2010/main" val="128535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929">
            <a:alpha val="10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FD1A5-A772-ADB2-9753-DCE86916A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"/>
          <p:cNvSpPr/>
          <p:nvPr/>
        </p:nvSpPr>
        <p:spPr>
          <a:xfrm>
            <a:off x="177800" y="93785"/>
            <a:ext cx="8788400" cy="330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2000" b="1" dirty="0">
                <a:solidFill>
                  <a:srgbClr val="FFFFFF"/>
                </a:solidFill>
                <a:latin typeface="Georgia"/>
              </a:rPr>
              <a:t>Anti-pattern — architetture Cloud-first senza segmentazione</a:t>
            </a:r>
          </a:p>
        </p:txBody>
      </p:sp>
      <p:sp>
        <p:nvSpPr>
          <p:cNvPr id="101" name="Subtitle"/>
          <p:cNvSpPr/>
          <p:nvPr/>
        </p:nvSpPr>
        <p:spPr>
          <a:xfrm>
            <a:off x="177800" y="423985"/>
            <a:ext cx="8788400" cy="203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t"/>
          <a:lstStyle/>
          <a:p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Quattro esempi di connessioni dirette che violano il modello Purdue</a:t>
            </a:r>
          </a:p>
        </p:txBody>
      </p:sp>
      <p:sp>
        <p:nvSpPr>
          <p:cNvPr id="110" name="Card1Bg"/>
          <p:cNvSpPr/>
          <p:nvPr/>
        </p:nvSpPr>
        <p:spPr>
          <a:xfrm>
            <a:off x="177800" y="736600"/>
            <a:ext cx="4343400" cy="1879600"/>
          </a:xfrm>
          <a:prstGeom prst="roundRect">
            <a:avLst/>
          </a:prstGeom>
          <a:solidFill>
            <a:srgbClr val="1A1E2E"/>
          </a:solidFill>
          <a:ln w="15240">
            <a:solidFill>
              <a:srgbClr val="CC3333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111" name="Card1Hdr"/>
          <p:cNvSpPr/>
          <p:nvPr/>
        </p:nvSpPr>
        <p:spPr>
          <a:xfrm>
            <a:off x="463052" y="774700"/>
            <a:ext cx="3820755" cy="203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900" b="1" dirty="0">
                <a:solidFill>
                  <a:srgbClr val="FF6B6B"/>
                </a:solidFill>
                <a:latin typeface="Calibri"/>
              </a:rPr>
              <a:t>USE CASE 1</a:t>
            </a:r>
            <a:r>
              <a:rPr lang="en-US" sz="900" dirty="0">
                <a:solidFill>
                  <a:srgbClr val="8899AA"/>
                </a:solidFill>
                <a:latin typeface="Calibri"/>
              </a:rPr>
              <a:t>  </a:t>
            </a:r>
            <a:r>
              <a:rPr lang="en-US" sz="900" b="1" dirty="0">
                <a:solidFill>
                  <a:srgbClr val="FFFFFF"/>
                </a:solidFill>
                <a:latin typeface="Calibri"/>
              </a:rPr>
              <a:t>SCADA on-prem push al Cloud</a:t>
            </a:r>
          </a:p>
        </p:txBody>
      </p:sp>
      <p:sp>
        <p:nvSpPr>
          <p:cNvPr id="120" name="Z1_0"/>
          <p:cNvSpPr/>
          <p:nvPr/>
        </p:nvSpPr>
        <p:spPr>
          <a:xfrm>
            <a:off x="469900" y="1092200"/>
            <a:ext cx="24384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130" name="ZL1_0"/>
          <p:cNvSpPr/>
          <p:nvPr/>
        </p:nvSpPr>
        <p:spPr>
          <a:xfrm>
            <a:off x="495300" y="11049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5DADE2"/>
                </a:solidFill>
                <a:latin typeface="Calibri"/>
              </a:rPr>
              <a:t>PLANT</a:t>
            </a:r>
          </a:p>
        </p:txBody>
      </p:sp>
      <p:sp>
        <p:nvSpPr>
          <p:cNvPr id="121" name="Z1_1"/>
          <p:cNvSpPr/>
          <p:nvPr/>
        </p:nvSpPr>
        <p:spPr>
          <a:xfrm>
            <a:off x="3111500" y="1092200"/>
            <a:ext cx="11176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131" name="ZL1_1"/>
          <p:cNvSpPr/>
          <p:nvPr/>
        </p:nvSpPr>
        <p:spPr>
          <a:xfrm>
            <a:off x="3136900" y="11049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FF9933"/>
                </a:solidFill>
                <a:latin typeface="Calibri"/>
              </a:rPr>
              <a:t>AWS</a:t>
            </a:r>
          </a:p>
        </p:txBody>
      </p:sp>
      <p:sp>
        <p:nvSpPr>
          <p:cNvPr id="140" name="Box1_0"/>
          <p:cNvSpPr/>
          <p:nvPr/>
        </p:nvSpPr>
        <p:spPr>
          <a:xfrm>
            <a:off x="520700" y="12446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5DADE2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5DADE2"/>
                </a:solidFill>
                <a:latin typeface="Calibri"/>
              </a:rPr>
              <a:t>Device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OPC-UA</a:t>
            </a:r>
          </a:p>
        </p:txBody>
      </p:sp>
      <p:cxnSp>
        <p:nvCxnSpPr>
          <p:cNvPr id="150" name="Arr1_0"/>
          <p:cNvCxnSpPr/>
          <p:nvPr/>
        </p:nvCxnSpPr>
        <p:spPr>
          <a:xfrm>
            <a:off x="1536700" y="1587500"/>
            <a:ext cx="304800" cy="0"/>
          </a:xfrm>
          <a:prstGeom prst="line">
            <a:avLst/>
          </a:prstGeom>
          <a:ln w="12700">
            <a:solidFill>
              <a:srgbClr val="FFFFFF"/>
            </a:solidFill>
            <a:tailEnd type="triangle" w="sm" len="sm"/>
          </a:ln>
        </p:spPr>
      </p:cxnSp>
      <p:sp>
        <p:nvSpPr>
          <p:cNvPr id="141" name="Box1_1"/>
          <p:cNvSpPr/>
          <p:nvPr/>
        </p:nvSpPr>
        <p:spPr>
          <a:xfrm>
            <a:off x="1841500" y="12446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5DADE2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5DADE2"/>
                </a:solidFill>
                <a:latin typeface="Calibri"/>
              </a:rPr>
              <a:t>SCADA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on-prem</a:t>
            </a:r>
          </a:p>
        </p:txBody>
      </p:sp>
      <p:cxnSp>
        <p:nvCxnSpPr>
          <p:cNvPr id="151" name="Arr1_1"/>
          <p:cNvCxnSpPr/>
          <p:nvPr/>
        </p:nvCxnSpPr>
        <p:spPr>
          <a:xfrm>
            <a:off x="2857500" y="1587500"/>
            <a:ext cx="304800" cy="0"/>
          </a:xfrm>
          <a:prstGeom prst="line">
            <a:avLst/>
          </a:prstGeom>
          <a:ln w="19050">
            <a:solidFill>
              <a:srgbClr val="FF6B6B"/>
            </a:solidFill>
            <a:tailEnd type="triangle" w="sm" len="sm"/>
          </a:ln>
        </p:spPr>
      </p:cxnSp>
      <p:sp>
        <p:nvSpPr>
          <p:cNvPr id="161" name="ArrLbl1_1"/>
          <p:cNvSpPr/>
          <p:nvPr/>
        </p:nvSpPr>
        <p:spPr>
          <a:xfrm>
            <a:off x="2870200" y="1435100"/>
            <a:ext cx="2794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550" b="1" dirty="0">
                <a:solidFill>
                  <a:srgbClr val="FF6B6B"/>
                </a:solidFill>
                <a:latin typeface="Calibri"/>
              </a:rPr>
              <a:t>push</a:t>
            </a:r>
          </a:p>
        </p:txBody>
      </p:sp>
      <p:sp>
        <p:nvSpPr>
          <p:cNvPr id="142" name="Box1_2"/>
          <p:cNvSpPr/>
          <p:nvPr/>
        </p:nvSpPr>
        <p:spPr>
          <a:xfrm>
            <a:off x="3162300" y="12446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FF9933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FF9933"/>
                </a:solidFill>
                <a:latin typeface="Calibri"/>
              </a:rPr>
              <a:t>IoT Gateway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AWS IoT Core</a:t>
            </a:r>
          </a:p>
        </p:txBody>
      </p:sp>
      <p:sp>
        <p:nvSpPr>
          <p:cNvPr id="170" name="Warn1"/>
          <p:cNvSpPr/>
          <p:nvPr/>
        </p:nvSpPr>
        <p:spPr>
          <a:xfrm>
            <a:off x="228600" y="2286000"/>
            <a:ext cx="4241800" cy="2794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800" dirty="0">
                <a:solidFill>
                  <a:srgbClr val="FF6B6B"/>
                </a:solidFill>
                <a:latin typeface="Calibri"/>
              </a:rPr>
              <a:t>⚠ Nessun firewall tra plant e cloud</a:t>
            </a:r>
          </a:p>
          <a:p>
            <a:pPr algn="ctr">
              <a:buNone/>
            </a:pPr>
            <a:r>
              <a:rPr lang="en-US" sz="800" dirty="0">
                <a:solidFill>
                  <a:srgbClr val="FF6B6B"/>
                </a:solidFill>
              </a:rPr>
              <a:t>⚠ </a:t>
            </a:r>
            <a:r>
              <a:rPr lang="en-US" sz="800" dirty="0" err="1">
                <a:solidFill>
                  <a:srgbClr val="FF6B6B"/>
                </a:solidFill>
              </a:rPr>
              <a:t>Connessione</a:t>
            </a:r>
            <a:r>
              <a:rPr lang="en-US" sz="800" dirty="0">
                <a:solidFill>
                  <a:srgbClr val="FF6B6B"/>
                </a:solidFill>
              </a:rPr>
              <a:t> </a:t>
            </a:r>
            <a:r>
              <a:rPr lang="en-US" sz="800" dirty="0" err="1">
                <a:solidFill>
                  <a:srgbClr val="FF6B6B"/>
                </a:solidFill>
              </a:rPr>
              <a:t>diretta</a:t>
            </a:r>
            <a:r>
              <a:rPr lang="en-US" sz="800" dirty="0">
                <a:solidFill>
                  <a:srgbClr val="FF6B6B"/>
                </a:solidFill>
              </a:rPr>
              <a:t> della rete OT alla rete IT</a:t>
            </a:r>
            <a:endParaRPr lang="en-US" sz="800" dirty="0">
              <a:solidFill>
                <a:srgbClr val="FF6B6B"/>
              </a:solidFill>
              <a:latin typeface="Calibri"/>
            </a:endParaRPr>
          </a:p>
          <a:p>
            <a:pPr algn="ctr">
              <a:buNone/>
            </a:pPr>
            <a:endParaRPr lang="en-US" sz="800" dirty="0">
              <a:solidFill>
                <a:srgbClr val="FF6B6B"/>
              </a:solidFill>
              <a:latin typeface="Calibri"/>
            </a:endParaRPr>
          </a:p>
        </p:txBody>
      </p:sp>
      <p:sp>
        <p:nvSpPr>
          <p:cNvPr id="210" name="Card2Bg"/>
          <p:cNvSpPr/>
          <p:nvPr/>
        </p:nvSpPr>
        <p:spPr>
          <a:xfrm>
            <a:off x="4622800" y="736600"/>
            <a:ext cx="4343400" cy="1879600"/>
          </a:xfrm>
          <a:prstGeom prst="roundRect">
            <a:avLst/>
          </a:prstGeom>
          <a:solidFill>
            <a:srgbClr val="1A1E2E"/>
          </a:solidFill>
          <a:ln w="15240">
            <a:solidFill>
              <a:srgbClr val="CC3333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211" name="Card2Hdr"/>
          <p:cNvSpPr/>
          <p:nvPr/>
        </p:nvSpPr>
        <p:spPr>
          <a:xfrm>
            <a:off x="4965700" y="774700"/>
            <a:ext cx="3657600" cy="203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900" b="1" dirty="0">
                <a:solidFill>
                  <a:srgbClr val="FF6B6B"/>
                </a:solidFill>
                <a:latin typeface="Calibri"/>
              </a:rPr>
              <a:t>USE CASE 2</a:t>
            </a:r>
            <a:r>
              <a:rPr lang="en-US" sz="900" dirty="0">
                <a:solidFill>
                  <a:srgbClr val="8899AA"/>
                </a:solidFill>
                <a:latin typeface="Calibri"/>
              </a:rPr>
              <a:t>  </a:t>
            </a:r>
            <a:r>
              <a:rPr lang="en-US" sz="900" b="1" dirty="0">
                <a:solidFill>
                  <a:srgbClr val="FFFFFF"/>
                </a:solidFill>
                <a:latin typeface="Calibri"/>
              </a:rPr>
              <a:t>SCADA in Cloud — control plane esposto</a:t>
            </a:r>
          </a:p>
        </p:txBody>
      </p:sp>
      <p:sp>
        <p:nvSpPr>
          <p:cNvPr id="220" name="Z2_0"/>
          <p:cNvSpPr/>
          <p:nvPr/>
        </p:nvSpPr>
        <p:spPr>
          <a:xfrm>
            <a:off x="4914900" y="1092200"/>
            <a:ext cx="11176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230" name="ZL2_0"/>
          <p:cNvSpPr/>
          <p:nvPr/>
        </p:nvSpPr>
        <p:spPr>
          <a:xfrm>
            <a:off x="4940300" y="11049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5DADE2"/>
                </a:solidFill>
                <a:latin typeface="Calibri"/>
              </a:rPr>
              <a:t>PLANT</a:t>
            </a:r>
          </a:p>
        </p:txBody>
      </p:sp>
      <p:sp>
        <p:nvSpPr>
          <p:cNvPr id="221" name="Z2_1"/>
          <p:cNvSpPr/>
          <p:nvPr/>
        </p:nvSpPr>
        <p:spPr>
          <a:xfrm>
            <a:off x="6235700" y="1092200"/>
            <a:ext cx="24384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231" name="ZL2_1"/>
          <p:cNvSpPr/>
          <p:nvPr/>
        </p:nvSpPr>
        <p:spPr>
          <a:xfrm>
            <a:off x="6261100" y="11049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FF9933"/>
                </a:solidFill>
                <a:latin typeface="Calibri"/>
              </a:rPr>
              <a:t>AWS</a:t>
            </a:r>
          </a:p>
        </p:txBody>
      </p:sp>
      <p:sp>
        <p:nvSpPr>
          <p:cNvPr id="240" name="Box2_0"/>
          <p:cNvSpPr/>
          <p:nvPr/>
        </p:nvSpPr>
        <p:spPr>
          <a:xfrm>
            <a:off x="4965700" y="12446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5DADE2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5DADE2"/>
                </a:solidFill>
                <a:latin typeface="Calibri"/>
              </a:rPr>
              <a:t>Device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OPC-UA</a:t>
            </a:r>
          </a:p>
        </p:txBody>
      </p:sp>
      <p:cxnSp>
        <p:nvCxnSpPr>
          <p:cNvPr id="250" name="Arr2_0"/>
          <p:cNvCxnSpPr/>
          <p:nvPr/>
        </p:nvCxnSpPr>
        <p:spPr>
          <a:xfrm>
            <a:off x="5981700" y="1587500"/>
            <a:ext cx="304800" cy="0"/>
          </a:xfrm>
          <a:prstGeom prst="line">
            <a:avLst/>
          </a:prstGeom>
          <a:ln w="19050">
            <a:solidFill>
              <a:srgbClr val="FF6B6B"/>
            </a:solidFill>
            <a:tailEnd type="triangle" w="sm" len="sm"/>
          </a:ln>
        </p:spPr>
      </p:cxnSp>
      <p:sp>
        <p:nvSpPr>
          <p:cNvPr id="260" name="ArrLbl2_0"/>
          <p:cNvSpPr/>
          <p:nvPr/>
        </p:nvSpPr>
        <p:spPr>
          <a:xfrm>
            <a:off x="5994400" y="1435100"/>
            <a:ext cx="2794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550" b="1" dirty="0">
                <a:solidFill>
                  <a:srgbClr val="FF6B6B"/>
                </a:solidFill>
                <a:latin typeface="Calibri"/>
              </a:rPr>
              <a:t>diretto</a:t>
            </a:r>
          </a:p>
        </p:txBody>
      </p:sp>
      <p:sp>
        <p:nvSpPr>
          <p:cNvPr id="241" name="Box2_1"/>
          <p:cNvSpPr/>
          <p:nvPr/>
        </p:nvSpPr>
        <p:spPr>
          <a:xfrm>
            <a:off x="6286500" y="12446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FF9933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FF9933"/>
                </a:solidFill>
                <a:latin typeface="Calibri"/>
              </a:rPr>
              <a:t>SCADA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EC2</a:t>
            </a:r>
          </a:p>
        </p:txBody>
      </p:sp>
      <p:cxnSp>
        <p:nvCxnSpPr>
          <p:cNvPr id="251" name="Arr2_1"/>
          <p:cNvCxnSpPr/>
          <p:nvPr/>
        </p:nvCxnSpPr>
        <p:spPr>
          <a:xfrm>
            <a:off x="7302500" y="1587500"/>
            <a:ext cx="304800" cy="0"/>
          </a:xfrm>
          <a:prstGeom prst="line">
            <a:avLst/>
          </a:prstGeom>
          <a:ln w="12700">
            <a:solidFill>
              <a:srgbClr val="FFFFFF"/>
            </a:solidFill>
            <a:tailEnd type="triangle" w="sm" len="sm"/>
          </a:ln>
        </p:spPr>
      </p:cxnSp>
      <p:sp>
        <p:nvSpPr>
          <p:cNvPr id="242" name="Box2_2"/>
          <p:cNvSpPr/>
          <p:nvPr/>
        </p:nvSpPr>
        <p:spPr>
          <a:xfrm>
            <a:off x="7607300" y="12446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FF9933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FF9933"/>
                </a:solidFill>
                <a:latin typeface="Calibri"/>
              </a:rPr>
              <a:t>IoT Gateway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AWS IoT Core</a:t>
            </a:r>
          </a:p>
        </p:txBody>
      </p:sp>
      <p:sp>
        <p:nvSpPr>
          <p:cNvPr id="270" name="Warn2"/>
          <p:cNvSpPr/>
          <p:nvPr/>
        </p:nvSpPr>
        <p:spPr>
          <a:xfrm>
            <a:off x="4673600" y="2286000"/>
            <a:ext cx="4241800" cy="2794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800" dirty="0">
                <a:solidFill>
                  <a:srgbClr val="FF6B6B"/>
                </a:solidFill>
                <a:latin typeface="Calibri"/>
              </a:rPr>
              <a:t>⚠ Control plane OT raggiungibile da Internet e/o rete IT</a:t>
            </a:r>
          </a:p>
        </p:txBody>
      </p:sp>
      <p:sp>
        <p:nvSpPr>
          <p:cNvPr id="310" name="Card3Bg"/>
          <p:cNvSpPr/>
          <p:nvPr/>
        </p:nvSpPr>
        <p:spPr>
          <a:xfrm>
            <a:off x="177800" y="2717800"/>
            <a:ext cx="4343400" cy="1879600"/>
          </a:xfrm>
          <a:prstGeom prst="roundRect">
            <a:avLst/>
          </a:prstGeom>
          <a:solidFill>
            <a:srgbClr val="1A1E2E"/>
          </a:solidFill>
          <a:ln w="15240">
            <a:solidFill>
              <a:srgbClr val="CC3333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311" name="Card3Hdr"/>
          <p:cNvSpPr/>
          <p:nvPr/>
        </p:nvSpPr>
        <p:spPr>
          <a:xfrm>
            <a:off x="463052" y="2755900"/>
            <a:ext cx="3820755" cy="203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900" b="1" dirty="0">
                <a:solidFill>
                  <a:srgbClr val="FF6B6B"/>
                </a:solidFill>
                <a:latin typeface="Calibri"/>
              </a:rPr>
              <a:t>USE CASE 3</a:t>
            </a:r>
            <a:r>
              <a:rPr lang="en-US" sz="900" dirty="0">
                <a:solidFill>
                  <a:srgbClr val="8899AA"/>
                </a:solidFill>
                <a:latin typeface="Calibri"/>
              </a:rPr>
              <a:t>  </a:t>
            </a:r>
            <a:r>
              <a:rPr lang="en-US" sz="900" b="1" dirty="0">
                <a:solidFill>
                  <a:srgbClr val="FFFFFF"/>
                </a:solidFill>
                <a:latin typeface="Calibri"/>
              </a:rPr>
              <a:t>OTA update — device connesso a Internet</a:t>
            </a:r>
          </a:p>
        </p:txBody>
      </p:sp>
      <p:sp>
        <p:nvSpPr>
          <p:cNvPr id="320" name="Z3_0"/>
          <p:cNvSpPr/>
          <p:nvPr/>
        </p:nvSpPr>
        <p:spPr>
          <a:xfrm>
            <a:off x="1130300" y="3073400"/>
            <a:ext cx="11176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330" name="ZL3_0"/>
          <p:cNvSpPr/>
          <p:nvPr/>
        </p:nvSpPr>
        <p:spPr>
          <a:xfrm>
            <a:off x="1155700" y="30861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5DADE2"/>
                </a:solidFill>
                <a:latin typeface="Calibri"/>
              </a:rPr>
              <a:t>PLANT</a:t>
            </a:r>
          </a:p>
        </p:txBody>
      </p:sp>
      <p:sp>
        <p:nvSpPr>
          <p:cNvPr id="321" name="Z3_1"/>
          <p:cNvSpPr/>
          <p:nvPr/>
        </p:nvSpPr>
        <p:spPr>
          <a:xfrm>
            <a:off x="2451100" y="3073400"/>
            <a:ext cx="11176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331" name="ZL3_1"/>
          <p:cNvSpPr/>
          <p:nvPr/>
        </p:nvSpPr>
        <p:spPr>
          <a:xfrm>
            <a:off x="2476500" y="30861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E74C3C"/>
                </a:solidFill>
                <a:latin typeface="Calibri"/>
              </a:rPr>
              <a:t>INTERNET</a:t>
            </a:r>
          </a:p>
        </p:txBody>
      </p:sp>
      <p:sp>
        <p:nvSpPr>
          <p:cNvPr id="340" name="Box3_0"/>
          <p:cNvSpPr/>
          <p:nvPr/>
        </p:nvSpPr>
        <p:spPr>
          <a:xfrm>
            <a:off x="1181100" y="32258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5DADE2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5DADE2"/>
                </a:solidFill>
                <a:latin typeface="Calibri"/>
              </a:rPr>
              <a:t>Device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PLC / sensore</a:t>
            </a:r>
          </a:p>
        </p:txBody>
      </p:sp>
      <p:cxnSp>
        <p:nvCxnSpPr>
          <p:cNvPr id="350" name="Arr3_0"/>
          <p:cNvCxnSpPr/>
          <p:nvPr/>
        </p:nvCxnSpPr>
        <p:spPr>
          <a:xfrm>
            <a:off x="2197100" y="3568700"/>
            <a:ext cx="304800" cy="0"/>
          </a:xfrm>
          <a:prstGeom prst="line">
            <a:avLst/>
          </a:prstGeom>
          <a:ln w="19050">
            <a:solidFill>
              <a:srgbClr val="FF6B6B"/>
            </a:solidFill>
            <a:tailEnd type="triangle" w="sm" len="sm"/>
          </a:ln>
        </p:spPr>
      </p:cxnSp>
      <p:sp>
        <p:nvSpPr>
          <p:cNvPr id="360" name="ArrLbl3_0"/>
          <p:cNvSpPr/>
          <p:nvPr/>
        </p:nvSpPr>
        <p:spPr>
          <a:xfrm>
            <a:off x="2209800" y="3416300"/>
            <a:ext cx="2794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550" b="1" dirty="0">
                <a:solidFill>
                  <a:srgbClr val="FF6B6B"/>
                </a:solidFill>
                <a:latin typeface="Calibri"/>
              </a:rPr>
              <a:t>diretto</a:t>
            </a:r>
          </a:p>
        </p:txBody>
      </p:sp>
      <p:sp>
        <p:nvSpPr>
          <p:cNvPr id="341" name="Box3_1"/>
          <p:cNvSpPr/>
          <p:nvPr/>
        </p:nvSpPr>
        <p:spPr>
          <a:xfrm>
            <a:off x="2501900" y="32258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E74C3C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E74C3C"/>
                </a:solidFill>
                <a:latin typeface="Calibri"/>
              </a:rPr>
              <a:t>OTA Server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Vendor pubblico</a:t>
            </a:r>
          </a:p>
        </p:txBody>
      </p:sp>
      <p:sp>
        <p:nvSpPr>
          <p:cNvPr id="370" name="Warn3"/>
          <p:cNvSpPr/>
          <p:nvPr/>
        </p:nvSpPr>
        <p:spPr>
          <a:xfrm>
            <a:off x="228600" y="4267200"/>
            <a:ext cx="4241800" cy="2794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800" dirty="0">
                <a:solidFill>
                  <a:srgbClr val="FF6B6B"/>
                </a:solidFill>
                <a:latin typeface="Calibri"/>
              </a:rPr>
              <a:t>⚠ Device OT </a:t>
            </a:r>
            <a:r>
              <a:rPr lang="en-US" sz="800" dirty="0" err="1">
                <a:solidFill>
                  <a:srgbClr val="FF6B6B"/>
                </a:solidFill>
                <a:latin typeface="Calibri"/>
              </a:rPr>
              <a:t>connesso</a:t>
            </a:r>
            <a:r>
              <a:rPr lang="en-US" sz="800" dirty="0">
                <a:solidFill>
                  <a:srgbClr val="FF6B6B"/>
                </a:solidFill>
                <a:latin typeface="Calibri"/>
              </a:rPr>
              <a:t> direttamente su Internet</a:t>
            </a:r>
          </a:p>
        </p:txBody>
      </p:sp>
      <p:sp>
        <p:nvSpPr>
          <p:cNvPr id="410" name="Card4Bg"/>
          <p:cNvSpPr/>
          <p:nvPr/>
        </p:nvSpPr>
        <p:spPr>
          <a:xfrm>
            <a:off x="4622800" y="2717800"/>
            <a:ext cx="4343400" cy="1879600"/>
          </a:xfrm>
          <a:prstGeom prst="roundRect">
            <a:avLst/>
          </a:prstGeom>
          <a:solidFill>
            <a:srgbClr val="1A1E2E"/>
          </a:solidFill>
          <a:ln w="15240">
            <a:solidFill>
              <a:srgbClr val="CC3333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411" name="Card4Hdr"/>
          <p:cNvSpPr/>
          <p:nvPr/>
        </p:nvSpPr>
        <p:spPr>
          <a:xfrm>
            <a:off x="4965700" y="2755900"/>
            <a:ext cx="3657600" cy="2032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900" b="1" dirty="0">
                <a:solidFill>
                  <a:srgbClr val="FF6B6B"/>
                </a:solidFill>
                <a:latin typeface="Calibri"/>
              </a:rPr>
              <a:t>USE CASE 4</a:t>
            </a:r>
            <a:r>
              <a:rPr lang="en-US" sz="900" dirty="0">
                <a:solidFill>
                  <a:srgbClr val="8899AA"/>
                </a:solidFill>
                <a:latin typeface="Calibri"/>
              </a:rPr>
              <a:t>  </a:t>
            </a:r>
            <a:r>
              <a:rPr lang="en-US" sz="900" b="1" dirty="0">
                <a:solidFill>
                  <a:srgbClr val="FFFFFF"/>
                </a:solidFill>
                <a:latin typeface="Calibri"/>
              </a:rPr>
              <a:t>Accesso admin dal Cloud al Plant</a:t>
            </a:r>
          </a:p>
        </p:txBody>
      </p:sp>
      <p:sp>
        <p:nvSpPr>
          <p:cNvPr id="420" name="Z4_0"/>
          <p:cNvSpPr/>
          <p:nvPr/>
        </p:nvSpPr>
        <p:spPr>
          <a:xfrm>
            <a:off x="5575300" y="3073400"/>
            <a:ext cx="11176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430" name="ZL4_0"/>
          <p:cNvSpPr/>
          <p:nvPr/>
        </p:nvSpPr>
        <p:spPr>
          <a:xfrm>
            <a:off x="5600700" y="30861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FF9933"/>
                </a:solidFill>
                <a:latin typeface="Calibri"/>
              </a:rPr>
              <a:t>AWS</a:t>
            </a:r>
          </a:p>
        </p:txBody>
      </p:sp>
      <p:sp>
        <p:nvSpPr>
          <p:cNvPr id="421" name="Z4_1"/>
          <p:cNvSpPr/>
          <p:nvPr/>
        </p:nvSpPr>
        <p:spPr>
          <a:xfrm>
            <a:off x="6896100" y="3073400"/>
            <a:ext cx="1117600" cy="990600"/>
          </a:xfrm>
          <a:prstGeom prst="roundRect">
            <a:avLst/>
          </a:prstGeom>
          <a:noFill/>
          <a:ln w="6350"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431" name="ZL4_1"/>
          <p:cNvSpPr/>
          <p:nvPr/>
        </p:nvSpPr>
        <p:spPr>
          <a:xfrm>
            <a:off x="6921500" y="3086100"/>
            <a:ext cx="6350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l">
              <a:buNone/>
            </a:pPr>
            <a:r>
              <a:rPr lang="en-US" sz="700" b="1" dirty="0">
                <a:solidFill>
                  <a:srgbClr val="5DADE2"/>
                </a:solidFill>
                <a:latin typeface="Calibri"/>
              </a:rPr>
              <a:t>PLANT</a:t>
            </a:r>
          </a:p>
        </p:txBody>
      </p:sp>
      <p:sp>
        <p:nvSpPr>
          <p:cNvPr id="440" name="Box4_0"/>
          <p:cNvSpPr/>
          <p:nvPr/>
        </p:nvSpPr>
        <p:spPr>
          <a:xfrm>
            <a:off x="5626100" y="32258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FF9933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FF9933"/>
                </a:solidFill>
                <a:latin typeface="Calibri"/>
              </a:rPr>
              <a:t>Admin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Cloud / remoto</a:t>
            </a:r>
          </a:p>
        </p:txBody>
      </p:sp>
      <p:cxnSp>
        <p:nvCxnSpPr>
          <p:cNvPr id="450" name="Arr4_0"/>
          <p:cNvCxnSpPr/>
          <p:nvPr/>
        </p:nvCxnSpPr>
        <p:spPr>
          <a:xfrm>
            <a:off x="6642100" y="3568700"/>
            <a:ext cx="304800" cy="0"/>
          </a:xfrm>
          <a:prstGeom prst="line">
            <a:avLst/>
          </a:prstGeom>
          <a:ln w="19050">
            <a:solidFill>
              <a:srgbClr val="FF6B6B"/>
            </a:solidFill>
            <a:tailEnd type="triangle" w="sm" len="sm"/>
          </a:ln>
        </p:spPr>
      </p:cxnSp>
      <p:sp>
        <p:nvSpPr>
          <p:cNvPr id="460" name="ArrLbl4_0"/>
          <p:cNvSpPr/>
          <p:nvPr/>
        </p:nvSpPr>
        <p:spPr>
          <a:xfrm>
            <a:off x="6654800" y="3416300"/>
            <a:ext cx="279400" cy="127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550" b="1" dirty="0">
                <a:solidFill>
                  <a:srgbClr val="FF6B6B"/>
                </a:solidFill>
                <a:latin typeface="Calibri"/>
              </a:rPr>
              <a:t>diretto</a:t>
            </a:r>
          </a:p>
        </p:txBody>
      </p:sp>
      <p:sp>
        <p:nvSpPr>
          <p:cNvPr id="441" name="Box4_1"/>
          <p:cNvSpPr/>
          <p:nvPr/>
        </p:nvSpPr>
        <p:spPr>
          <a:xfrm>
            <a:off x="6946900" y="3225800"/>
            <a:ext cx="1016000" cy="685800"/>
          </a:xfrm>
          <a:prstGeom prst="roundRect">
            <a:avLst/>
          </a:prstGeom>
          <a:solidFill>
            <a:srgbClr val="2C3E50"/>
          </a:solidFill>
          <a:ln w="10160">
            <a:solidFill>
              <a:srgbClr val="5DADE2"/>
            </a:solidFill>
          </a:ln>
        </p:spPr>
        <p:txBody>
          <a:bodyPr wrap="square" lIns="36000" tIns="0" rIns="36000" bIns="18000" anchor="b"/>
          <a:lstStyle/>
          <a:p>
            <a:pPr algn="ctr">
              <a:buNone/>
            </a:pPr>
            <a:r>
              <a:rPr lang="en-US" sz="900" b="1" dirty="0">
                <a:solidFill>
                  <a:srgbClr val="5DADE2"/>
                </a:solidFill>
                <a:latin typeface="Calibri"/>
              </a:rPr>
              <a:t>HMI / SCADA</a:t>
            </a:r>
          </a:p>
          <a:p>
            <a:pPr algn="ctr">
              <a:buNone/>
            </a:pPr>
            <a:r>
              <a:rPr lang="en-US" sz="700" dirty="0">
                <a:solidFill>
                  <a:srgbClr val="8899AA"/>
                </a:solidFill>
                <a:latin typeface="Calibri"/>
              </a:rPr>
              <a:t>interfaccia plant</a:t>
            </a:r>
          </a:p>
        </p:txBody>
      </p:sp>
      <p:sp>
        <p:nvSpPr>
          <p:cNvPr id="470" name="Warn4"/>
          <p:cNvSpPr/>
          <p:nvPr/>
        </p:nvSpPr>
        <p:spPr>
          <a:xfrm>
            <a:off x="4673600" y="4267200"/>
            <a:ext cx="4241800" cy="279400"/>
          </a:xfrm>
          <a:prstGeom prst="rect">
            <a:avLst/>
          </a:prstGeom>
          <a:noFill/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buNone/>
            </a:pPr>
            <a:r>
              <a:rPr lang="en-US" sz="800" dirty="0">
                <a:solidFill>
                  <a:srgbClr val="FF6B6B"/>
                </a:solidFill>
                <a:latin typeface="Calibri"/>
              </a:rPr>
              <a:t>⚠ Accesso admin senza DMZ</a:t>
            </a:r>
          </a:p>
          <a:p>
            <a:pPr algn="ctr">
              <a:buNone/>
            </a:pPr>
            <a:r>
              <a:rPr lang="en-US" sz="800" dirty="0">
                <a:solidFill>
                  <a:srgbClr val="FF6B6B"/>
                </a:solidFill>
              </a:rPr>
              <a:t>⚠ </a:t>
            </a:r>
            <a:r>
              <a:rPr lang="en-US" sz="800" dirty="0" err="1">
                <a:solidFill>
                  <a:srgbClr val="FF6B6B"/>
                </a:solidFill>
              </a:rPr>
              <a:t>Nessuna</a:t>
            </a:r>
            <a:r>
              <a:rPr lang="en-US" sz="800" dirty="0">
                <a:solidFill>
                  <a:srgbClr val="FF6B6B"/>
                </a:solidFill>
              </a:rPr>
              <a:t> </a:t>
            </a:r>
            <a:r>
              <a:rPr lang="en-US" sz="800" dirty="0" err="1">
                <a:solidFill>
                  <a:srgbClr val="FF6B6B"/>
                </a:solidFill>
              </a:rPr>
              <a:t>segregazione</a:t>
            </a:r>
            <a:r>
              <a:rPr lang="en-US" sz="800" dirty="0">
                <a:solidFill>
                  <a:srgbClr val="FF6B6B"/>
                </a:solidFill>
              </a:rPr>
              <a:t> </a:t>
            </a:r>
            <a:r>
              <a:rPr lang="en-US" sz="800" dirty="0" err="1">
                <a:solidFill>
                  <a:srgbClr val="FF6B6B"/>
                </a:solidFill>
              </a:rPr>
              <a:t>tra</a:t>
            </a:r>
            <a:r>
              <a:rPr lang="en-US" sz="800" dirty="0">
                <a:solidFill>
                  <a:srgbClr val="FF6B6B"/>
                </a:solidFill>
              </a:rPr>
              <a:t> rete OT ed IT</a:t>
            </a:r>
            <a:endParaRPr lang="en-US" sz="800" dirty="0">
              <a:solidFill>
                <a:srgbClr val="FF6B6B"/>
              </a:solidFill>
              <a:latin typeface="Calibri"/>
            </a:endParaRPr>
          </a:p>
        </p:txBody>
      </p:sp>
      <p:pic>
        <p:nvPicPr>
          <p:cNvPr id="471" name="Graphic 471" descr="UC1 Device OPC-UA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000" y="1270000"/>
            <a:ext cx="228600" cy="228600"/>
          </a:xfrm>
          <a:prstGeom prst="rect">
            <a:avLst/>
          </a:prstGeom>
        </p:spPr>
      </p:pic>
      <p:pic>
        <p:nvPicPr>
          <p:cNvPr id="472" name="Graphic 472" descr="UC1 SCADA on-prem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5800" y="1270000"/>
            <a:ext cx="228600" cy="228600"/>
          </a:xfrm>
          <a:prstGeom prst="rect">
            <a:avLst/>
          </a:prstGeom>
        </p:spPr>
      </p:pic>
      <p:pic>
        <p:nvPicPr>
          <p:cNvPr id="473" name="Graphic 473" descr="UC1 AWS IoT Cor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6600" y="1270000"/>
            <a:ext cx="228600" cy="228600"/>
          </a:xfrm>
          <a:prstGeom prst="rect">
            <a:avLst/>
          </a:prstGeom>
        </p:spPr>
      </p:pic>
      <p:pic>
        <p:nvPicPr>
          <p:cNvPr id="474" name="Graphic 474" descr="UC2 Device OPC-UA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0" y="1270000"/>
            <a:ext cx="228600" cy="228600"/>
          </a:xfrm>
          <a:prstGeom prst="rect">
            <a:avLst/>
          </a:prstGeom>
        </p:spPr>
      </p:pic>
      <p:pic>
        <p:nvPicPr>
          <p:cNvPr id="475" name="Graphic 475" descr="UC2 SCADA AWS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6095" y="1270000"/>
            <a:ext cx="228600" cy="228600"/>
          </a:xfrm>
          <a:prstGeom prst="rect">
            <a:avLst/>
          </a:prstGeom>
        </p:spPr>
      </p:pic>
      <p:pic>
        <p:nvPicPr>
          <p:cNvPr id="476" name="Graphic 476" descr="UC2 IoT Cor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1600" y="1270000"/>
            <a:ext cx="228600" cy="228600"/>
          </a:xfrm>
          <a:prstGeom prst="rect">
            <a:avLst/>
          </a:prstGeom>
        </p:spPr>
      </p:pic>
      <p:pic>
        <p:nvPicPr>
          <p:cNvPr id="477" name="Graphic 477" descr="UC3 Device PLC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0" y="3251200"/>
            <a:ext cx="228600" cy="228600"/>
          </a:xfrm>
          <a:prstGeom prst="rect">
            <a:avLst/>
          </a:prstGeom>
        </p:spPr>
      </p:pic>
      <p:pic>
        <p:nvPicPr>
          <p:cNvPr id="478" name="Graphic 478" descr="UC3 OTA Server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6200" y="3251200"/>
            <a:ext cx="228600" cy="228600"/>
          </a:xfrm>
          <a:prstGeom prst="rect">
            <a:avLst/>
          </a:prstGeom>
        </p:spPr>
      </p:pic>
      <p:pic>
        <p:nvPicPr>
          <p:cNvPr id="479" name="Graphic 479" descr="UC4 Admin remoto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7880" y="3251200"/>
            <a:ext cx="228600" cy="228600"/>
          </a:xfrm>
          <a:prstGeom prst="rect">
            <a:avLst/>
          </a:prstGeom>
        </p:spPr>
      </p:pic>
      <p:pic>
        <p:nvPicPr>
          <p:cNvPr id="480" name="Graphic 480" descr="UC4 HMI SCADA interface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61200" y="3251200"/>
            <a:ext cx="228600" cy="228600"/>
          </a:xfrm>
          <a:prstGeom prst="rect">
            <a:avLst/>
          </a:prstGeom>
        </p:spPr>
      </p:pic>
      <p:pic>
        <p:nvPicPr>
          <p:cNvPr id="2" name="Graphic 5" descr="Amazon Elastic Compute Cloud (Amazon EC2) service icon.">
            <a:extLst>
              <a:ext uri="{FF2B5EF4-FFF2-40B4-BE49-F238E27FC236}">
                <a16:creationId xmlns:a16="http://schemas.microsoft.com/office/drawing/2014/main" id="{DCC86920-7333-1CEB-BB95-998F225A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6659685" y="1287585"/>
            <a:ext cx="274515" cy="2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5" descr="Amazon Elastic Compute Cloud (Amazon EC2) service icon.">
            <a:extLst>
              <a:ext uri="{FF2B5EF4-FFF2-40B4-BE49-F238E27FC236}">
                <a16:creationId xmlns:a16="http://schemas.microsoft.com/office/drawing/2014/main" id="{DED83933-92B9-F93E-52A2-8F19E881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6011008" y="3263167"/>
            <a:ext cx="274515" cy="2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6" descr="AWS IoT Core service icon.">
            <a:extLst>
              <a:ext uri="{FF2B5EF4-FFF2-40B4-BE49-F238E27FC236}">
                <a16:creationId xmlns:a16="http://schemas.microsoft.com/office/drawing/2014/main" id="{0A9487C4-5A93-66BD-C625-12321BE4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7975233" y="1295033"/>
            <a:ext cx="280133" cy="2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6" descr="AWS IoT Core service icon.">
            <a:extLst>
              <a:ext uri="{FF2B5EF4-FFF2-40B4-BE49-F238E27FC236}">
                <a16:creationId xmlns:a16="http://schemas.microsoft.com/office/drawing/2014/main" id="{C47A421F-3CBB-0D24-D457-CB68A269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524371" y="1297964"/>
            <a:ext cx="280133" cy="2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8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0"/>
          <p:cNvSpPr/>
          <p:nvPr/>
        </p:nvSpPr>
        <p:spPr>
          <a:xfrm>
            <a:off x="2286000" y="2763710"/>
            <a:ext cx="1234440" cy="502920"/>
          </a:xfrm>
          <a:prstGeom prst="rect">
            <a:avLst/>
          </a:prstGeom>
          <a:solidFill>
            <a:srgbClr val="0F2847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" name="Text 0"/>
          <p:cNvSpPr/>
          <p:nvPr/>
        </p:nvSpPr>
        <p:spPr>
          <a:xfrm>
            <a:off x="274320" y="47204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Georgia"/>
              </a:rPr>
              <a:t>Long live the Purdue Model</a:t>
            </a:r>
          </a:p>
        </p:txBody>
      </p:sp>
      <p:sp>
        <p:nvSpPr>
          <p:cNvPr id="3" name="Text 1"/>
          <p:cNvSpPr/>
          <p:nvPr/>
        </p:nvSpPr>
        <p:spPr>
          <a:xfrm>
            <a:off x="274320" y="405145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principi del Purdue rimangono — l'implementazione diventa software-defined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137160" y="1134300"/>
            <a:ext cx="502920" cy="96012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Shape 3"/>
          <p:cNvSpPr/>
          <p:nvPr/>
        </p:nvSpPr>
        <p:spPr>
          <a:xfrm>
            <a:off x="137160" y="1134300"/>
            <a:ext cx="45720" cy="96012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4"/>
          <p:cNvSpPr/>
          <p:nvPr/>
        </p:nvSpPr>
        <p:spPr>
          <a:xfrm>
            <a:off x="201168" y="1180020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 4–5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201168" y="1500060"/>
            <a:ext cx="411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</a:t>
            </a:r>
            <a:endParaRPr lang="en-US" sz="700" dirty="0"/>
          </a:p>
        </p:txBody>
      </p:sp>
      <p:sp>
        <p:nvSpPr>
          <p:cNvPr id="8" name="Shape 6"/>
          <p:cNvSpPr/>
          <p:nvPr/>
        </p:nvSpPr>
        <p:spPr>
          <a:xfrm>
            <a:off x="137160" y="2260790"/>
            <a:ext cx="502920" cy="96012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Shape 7"/>
          <p:cNvSpPr/>
          <p:nvPr/>
        </p:nvSpPr>
        <p:spPr>
          <a:xfrm>
            <a:off x="137160" y="2260790"/>
            <a:ext cx="45720" cy="960120"/>
          </a:xfrm>
          <a:prstGeom prst="rect">
            <a:avLst/>
          </a:prstGeom>
          <a:solidFill>
            <a:srgbClr val="FFD16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0" name="Text 8"/>
          <p:cNvSpPr/>
          <p:nvPr/>
        </p:nvSpPr>
        <p:spPr>
          <a:xfrm>
            <a:off x="201168" y="2306510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D16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 3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201168" y="2626550"/>
            <a:ext cx="411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700" dirty="0"/>
          </a:p>
        </p:txBody>
      </p:sp>
      <p:sp>
        <p:nvSpPr>
          <p:cNvPr id="12" name="Shape 10"/>
          <p:cNvSpPr/>
          <p:nvPr/>
        </p:nvSpPr>
        <p:spPr>
          <a:xfrm>
            <a:off x="137160" y="3419030"/>
            <a:ext cx="502920" cy="96012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Shape 11"/>
          <p:cNvSpPr/>
          <p:nvPr/>
        </p:nvSpPr>
        <p:spPr>
          <a:xfrm>
            <a:off x="137160" y="3419030"/>
            <a:ext cx="45720" cy="960120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4" name="Text 12"/>
          <p:cNvSpPr/>
          <p:nvPr/>
        </p:nvSpPr>
        <p:spPr>
          <a:xfrm>
            <a:off x="201168" y="3464750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 0–2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201168" y="3784790"/>
            <a:ext cx="411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Field Devices</a:t>
            </a:r>
            <a:endParaRPr lang="en-US" sz="700" dirty="0"/>
          </a:p>
        </p:txBody>
      </p:sp>
      <p:sp>
        <p:nvSpPr>
          <p:cNvPr id="16" name="Shape 14"/>
          <p:cNvSpPr/>
          <p:nvPr/>
        </p:nvSpPr>
        <p:spPr>
          <a:xfrm>
            <a:off x="777240" y="886650"/>
            <a:ext cx="2926080" cy="3429000"/>
          </a:xfrm>
          <a:prstGeom prst="rect">
            <a:avLst/>
          </a:prstGeom>
          <a:solidFill>
            <a:srgbClr val="142F54">
              <a:alpha val="40000"/>
            </a:srgbClr>
          </a:solidFill>
          <a:ln w="19050">
            <a:solidFill>
              <a:srgbClr val="FF6B35"/>
            </a:solidFill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 15"/>
          <p:cNvSpPr/>
          <p:nvPr/>
        </p:nvSpPr>
        <p:spPr>
          <a:xfrm>
            <a:off x="868680" y="914082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 DOMAIN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914400" y="2763710"/>
            <a:ext cx="1188720" cy="502920"/>
          </a:xfrm>
          <a:prstGeom prst="rect">
            <a:avLst/>
          </a:prstGeom>
          <a:solidFill>
            <a:srgbClr val="0F2847"/>
          </a:solidFill>
          <a:ln w="1905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9" name="Text 17"/>
          <p:cNvSpPr/>
          <p:nvPr/>
        </p:nvSpPr>
        <p:spPr>
          <a:xfrm>
            <a:off x="932688" y="2781998"/>
            <a:ext cx="115214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 SCADA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(telemetry hub)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2304288" y="2781998"/>
            <a:ext cx="119786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(patch, remote)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914400" y="2260790"/>
            <a:ext cx="2606040" cy="365760"/>
          </a:xfrm>
          <a:prstGeom prst="rect">
            <a:avLst/>
          </a:prstGeom>
          <a:solidFill>
            <a:srgbClr val="0F2847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5" name="Text 23"/>
          <p:cNvSpPr/>
          <p:nvPr/>
        </p:nvSpPr>
        <p:spPr>
          <a:xfrm>
            <a:off x="960120" y="2279078"/>
            <a:ext cx="25146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Monitoring — real-time dashboards (isolated)</a:t>
            </a:r>
            <a:endParaRPr lang="en-US" sz="700" dirty="0"/>
          </a:p>
        </p:txBody>
      </p:sp>
      <p:sp>
        <p:nvSpPr>
          <p:cNvPr id="26" name="Shape 24"/>
          <p:cNvSpPr/>
          <p:nvPr/>
        </p:nvSpPr>
        <p:spPr>
          <a:xfrm>
            <a:off x="914400" y="3510470"/>
            <a:ext cx="822960" cy="640080"/>
          </a:xfrm>
          <a:prstGeom prst="rect">
            <a:avLst/>
          </a:prstGeom>
          <a:solidFill>
            <a:srgbClr val="0F2847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7" name="Text 25"/>
          <p:cNvSpPr/>
          <p:nvPr/>
        </p:nvSpPr>
        <p:spPr>
          <a:xfrm>
            <a:off x="941832" y="3537902"/>
            <a:ext cx="76809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1</a:t>
            </a:r>
            <a:endParaRPr lang="en-US" sz="650" dirty="0"/>
          </a:p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Coal Plant</a:t>
            </a:r>
            <a:endParaRPr lang="en-US" sz="650" dirty="0"/>
          </a:p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OPC-UA</a:t>
            </a:r>
            <a:endParaRPr lang="en-US" sz="650" dirty="0"/>
          </a:p>
        </p:txBody>
      </p:sp>
      <p:sp>
        <p:nvSpPr>
          <p:cNvPr id="28" name="Shape 26"/>
          <p:cNvSpPr/>
          <p:nvPr/>
        </p:nvSpPr>
        <p:spPr>
          <a:xfrm>
            <a:off x="1847088" y="3510470"/>
            <a:ext cx="822960" cy="640080"/>
          </a:xfrm>
          <a:prstGeom prst="rect">
            <a:avLst/>
          </a:prstGeom>
          <a:solidFill>
            <a:srgbClr val="0F2847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9" name="Text 27"/>
          <p:cNvSpPr/>
          <p:nvPr/>
        </p:nvSpPr>
        <p:spPr>
          <a:xfrm>
            <a:off x="1874520" y="3537902"/>
            <a:ext cx="76809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2</a:t>
            </a:r>
            <a:endParaRPr lang="en-US" sz="650" dirty="0"/>
          </a:p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Wind Farm</a:t>
            </a:r>
            <a:endParaRPr lang="en-US" sz="650" dirty="0"/>
          </a:p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SCADA</a:t>
            </a:r>
            <a:endParaRPr lang="en-US" sz="650" dirty="0"/>
          </a:p>
        </p:txBody>
      </p:sp>
      <p:sp>
        <p:nvSpPr>
          <p:cNvPr id="30" name="Shape 28"/>
          <p:cNvSpPr/>
          <p:nvPr/>
        </p:nvSpPr>
        <p:spPr>
          <a:xfrm>
            <a:off x="2779776" y="3510470"/>
            <a:ext cx="822960" cy="640080"/>
          </a:xfrm>
          <a:prstGeom prst="rect">
            <a:avLst/>
          </a:prstGeom>
          <a:solidFill>
            <a:srgbClr val="0F2847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1" name="Text 29"/>
          <p:cNvSpPr/>
          <p:nvPr/>
        </p:nvSpPr>
        <p:spPr>
          <a:xfrm>
            <a:off x="2807208" y="3537902"/>
            <a:ext cx="76809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3</a:t>
            </a:r>
            <a:endParaRPr lang="en-US" sz="650" dirty="0"/>
          </a:p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Solar</a:t>
            </a:r>
            <a:endParaRPr lang="en-US" sz="650" dirty="0"/>
          </a:p>
          <a:p>
            <a:pPr marL="0" indent="0" algn="ctr">
              <a:buNone/>
            </a:pPr>
            <a:r>
              <a:rPr lang="en-US" sz="65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Modbus PLC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1691640" y="3647630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63946"/>
                </a:solidFill>
              </a:rPr>
              <a:t>✕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2624328" y="3647630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63946"/>
                </a:solidFill>
              </a:rPr>
              <a:t>✕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914400" y="4150550"/>
            <a:ext cx="2606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" i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isolated</a:t>
            </a:r>
            <a:endParaRPr lang="en-US" sz="600" dirty="0"/>
          </a:p>
        </p:txBody>
      </p:sp>
      <p:sp>
        <p:nvSpPr>
          <p:cNvPr id="35" name="Shape 33"/>
          <p:cNvSpPr/>
          <p:nvPr/>
        </p:nvSpPr>
        <p:spPr>
          <a:xfrm>
            <a:off x="3840480" y="886650"/>
            <a:ext cx="594360" cy="3429000"/>
          </a:xfrm>
          <a:prstGeom prst="rect">
            <a:avLst/>
          </a:prstGeom>
          <a:solidFill>
            <a:srgbClr val="E63946">
              <a:alpha val="25000"/>
            </a:srgbClr>
          </a:solidFill>
          <a:ln w="3175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7" name="Text 34"/>
          <p:cNvSpPr/>
          <p:nvPr/>
        </p:nvSpPr>
        <p:spPr>
          <a:xfrm>
            <a:off x="3840480" y="2212530"/>
            <a:ext cx="594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OT</a:t>
            </a:r>
          </a:p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Firewall</a:t>
            </a:r>
          </a:p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 3.5 DMZ</a:t>
            </a:r>
          </a:p>
        </p:txBody>
      </p:sp>
      <p:sp>
        <p:nvSpPr>
          <p:cNvPr id="38" name="Text 35"/>
          <p:cNvSpPr/>
          <p:nvPr/>
        </p:nvSpPr>
        <p:spPr>
          <a:xfrm>
            <a:off x="3840480" y="266973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</a:t>
            </a:r>
            <a:endParaRPr lang="en-US" sz="600" dirty="0"/>
          </a:p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authorize</a:t>
            </a:r>
            <a:endParaRPr lang="en-US" sz="600" dirty="0"/>
          </a:p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</a:t>
            </a:r>
            <a:endParaRPr lang="en-US" sz="600" dirty="0"/>
          </a:p>
        </p:txBody>
      </p:sp>
      <p:sp>
        <p:nvSpPr>
          <p:cNvPr id="39" name="Shape 36"/>
          <p:cNvSpPr/>
          <p:nvPr/>
        </p:nvSpPr>
        <p:spPr>
          <a:xfrm>
            <a:off x="3703320" y="2395410"/>
            <a:ext cx="137160" cy="0"/>
          </a:xfrm>
          <a:prstGeom prst="line">
            <a:avLst/>
          </a:prstGeom>
          <a:noFill/>
          <a:ln w="1905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0" name="Shape 37"/>
          <p:cNvSpPr/>
          <p:nvPr/>
        </p:nvSpPr>
        <p:spPr>
          <a:xfrm>
            <a:off x="3703320" y="3721290"/>
            <a:ext cx="137160" cy="0"/>
          </a:xfrm>
          <a:prstGeom prst="line">
            <a:avLst/>
          </a:prstGeom>
          <a:noFill/>
          <a:ln w="1905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1" name="Shape 38"/>
          <p:cNvSpPr/>
          <p:nvPr/>
        </p:nvSpPr>
        <p:spPr>
          <a:xfrm>
            <a:off x="4572000" y="886650"/>
            <a:ext cx="594360" cy="3429000"/>
          </a:xfrm>
          <a:prstGeom prst="rect">
            <a:avLst/>
          </a:prstGeom>
          <a:solidFill>
            <a:srgbClr val="E63946">
              <a:alpha val="25000"/>
            </a:srgbClr>
          </a:solidFill>
          <a:ln w="3175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3" name="Text 39"/>
          <p:cNvSpPr/>
          <p:nvPr/>
        </p:nvSpPr>
        <p:spPr>
          <a:xfrm>
            <a:off x="4572000" y="2212530"/>
            <a:ext cx="594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</a:t>
            </a:r>
          </a:p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Firewall</a:t>
            </a:r>
          </a:p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 3.5 DMZ</a:t>
            </a:r>
          </a:p>
        </p:txBody>
      </p:sp>
      <p:sp>
        <p:nvSpPr>
          <p:cNvPr id="44" name="Text 40"/>
          <p:cNvSpPr/>
          <p:nvPr/>
        </p:nvSpPr>
        <p:spPr>
          <a:xfrm>
            <a:off x="4572000" y="266973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</a:t>
            </a:r>
            <a:endParaRPr lang="en-US" sz="600" dirty="0"/>
          </a:p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authorize</a:t>
            </a:r>
            <a:endParaRPr lang="en-US" sz="600" dirty="0"/>
          </a:p>
          <a:p>
            <a:pPr marL="0" indent="0" algn="ctr">
              <a:buNone/>
            </a:pPr>
            <a:r>
              <a:rPr lang="en-US" sz="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</a:t>
            </a:r>
            <a:endParaRPr lang="en-US" sz="600" dirty="0"/>
          </a:p>
        </p:txBody>
      </p:sp>
      <p:sp>
        <p:nvSpPr>
          <p:cNvPr id="45" name="Shape 41"/>
          <p:cNvSpPr/>
          <p:nvPr/>
        </p:nvSpPr>
        <p:spPr>
          <a:xfrm>
            <a:off x="4434840" y="2395410"/>
            <a:ext cx="137160" cy="0"/>
          </a:xfrm>
          <a:prstGeom prst="line">
            <a:avLst/>
          </a:prstGeom>
          <a:noFill/>
          <a:ln w="12700">
            <a:solidFill>
              <a:srgbClr val="C8D8E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6" name="Shape 42"/>
          <p:cNvSpPr/>
          <p:nvPr/>
        </p:nvSpPr>
        <p:spPr>
          <a:xfrm>
            <a:off x="5303520" y="886650"/>
            <a:ext cx="3566160" cy="3429000"/>
          </a:xfrm>
          <a:prstGeom prst="rect">
            <a:avLst/>
          </a:prstGeom>
          <a:solidFill>
            <a:srgbClr val="142F54">
              <a:alpha val="40000"/>
            </a:srgbClr>
          </a:solidFill>
          <a:ln w="19050">
            <a:solidFill>
              <a:srgbClr val="00B4D8"/>
            </a:solidFill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47" name="Text 43"/>
          <p:cNvSpPr/>
          <p:nvPr/>
        </p:nvSpPr>
        <p:spPr>
          <a:xfrm>
            <a:off x="5394960" y="914082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DOMAIN</a:t>
            </a:r>
            <a:endParaRPr lang="en-US" sz="800" dirty="0"/>
          </a:p>
        </p:txBody>
      </p:sp>
      <p:sp>
        <p:nvSpPr>
          <p:cNvPr id="48" name="Shape 44"/>
          <p:cNvSpPr/>
          <p:nvPr/>
        </p:nvSpPr>
        <p:spPr>
          <a:xfrm>
            <a:off x="5440680" y="1491170"/>
            <a:ext cx="3205480" cy="320040"/>
          </a:xfrm>
          <a:prstGeom prst="rect">
            <a:avLst/>
          </a:prstGeom>
          <a:solidFill>
            <a:srgbClr val="0F2847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9" name="Text 45"/>
          <p:cNvSpPr/>
          <p:nvPr/>
        </p:nvSpPr>
        <p:spPr>
          <a:xfrm>
            <a:off x="5486400" y="1509458"/>
            <a:ext cx="31546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Shared Services (desktops, email, portals)</a:t>
            </a:r>
            <a:endParaRPr lang="en-US" sz="800" dirty="0"/>
          </a:p>
        </p:txBody>
      </p:sp>
      <p:sp>
        <p:nvSpPr>
          <p:cNvPr id="50" name="Shape 46"/>
          <p:cNvSpPr/>
          <p:nvPr/>
        </p:nvSpPr>
        <p:spPr>
          <a:xfrm>
            <a:off x="5440680" y="2282380"/>
            <a:ext cx="1508760" cy="411480"/>
          </a:xfrm>
          <a:prstGeom prst="rect">
            <a:avLst/>
          </a:prstGeom>
          <a:solidFill>
            <a:srgbClr val="0F2847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1" name="Text 47"/>
          <p:cNvSpPr/>
          <p:nvPr/>
        </p:nvSpPr>
        <p:spPr>
          <a:xfrm>
            <a:off x="5486400" y="2300668"/>
            <a:ext cx="1417320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Staging Zone</a:t>
            </a:r>
          </a:p>
          <a:p>
            <a:pPr marL="0" indent="0" algn="ctr">
              <a:buNone/>
            </a:pPr>
            <a:r>
              <a:rPr lang="en-US" sz="700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(malware scan)</a:t>
            </a:r>
          </a:p>
        </p:txBody>
      </p:sp>
      <p:sp>
        <p:nvSpPr>
          <p:cNvPr id="52" name="Shape 48"/>
          <p:cNvSpPr/>
          <p:nvPr/>
        </p:nvSpPr>
        <p:spPr>
          <a:xfrm>
            <a:off x="7132320" y="2282380"/>
            <a:ext cx="1508760" cy="411480"/>
          </a:xfrm>
          <a:prstGeom prst="rect">
            <a:avLst/>
          </a:prstGeom>
          <a:solidFill>
            <a:srgbClr val="0F2847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3" name="Text 49"/>
          <p:cNvSpPr/>
          <p:nvPr/>
        </p:nvSpPr>
        <p:spPr>
          <a:xfrm>
            <a:off x="7178040" y="2300668"/>
            <a:ext cx="1417320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Clean Zone</a:t>
            </a:r>
            <a:endParaRPr lang="en-US" sz="700" dirty="0"/>
          </a:p>
          <a:p>
            <a:pPr marL="0" indent="0" algn="ctr">
              <a:buNone/>
            </a:pPr>
            <a:r>
              <a:rPr lang="en-US" sz="7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(verified patches)</a:t>
            </a:r>
            <a:endParaRPr lang="en-US" sz="700" dirty="0"/>
          </a:p>
        </p:txBody>
      </p:sp>
      <p:sp>
        <p:nvSpPr>
          <p:cNvPr id="54" name="Shape 50"/>
          <p:cNvSpPr/>
          <p:nvPr/>
        </p:nvSpPr>
        <p:spPr>
          <a:xfrm>
            <a:off x="6949440" y="2492692"/>
            <a:ext cx="182880" cy="0"/>
          </a:xfrm>
          <a:prstGeom prst="line">
            <a:avLst/>
          </a:prstGeom>
          <a:noFill/>
          <a:ln w="19050">
            <a:solidFill>
              <a:srgbClr val="06D6A0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5" name="Shape 51"/>
          <p:cNvSpPr/>
          <p:nvPr/>
        </p:nvSpPr>
        <p:spPr>
          <a:xfrm>
            <a:off x="5440680" y="1124140"/>
            <a:ext cx="2377440" cy="320040"/>
          </a:xfrm>
          <a:prstGeom prst="rect">
            <a:avLst/>
          </a:prstGeom>
          <a:solidFill>
            <a:srgbClr val="0F2847"/>
          </a:solidFill>
          <a:ln w="12700">
            <a:solidFill>
              <a:srgbClr val="C8D8E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6" name="Text 52"/>
          <p:cNvSpPr/>
          <p:nvPr/>
        </p:nvSpPr>
        <p:spPr>
          <a:xfrm>
            <a:off x="5486400" y="1142428"/>
            <a:ext cx="2286000" cy="2865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Egress — NAT + Internet GW</a:t>
            </a:r>
            <a:endParaRPr lang="en-US" sz="700" dirty="0"/>
          </a:p>
        </p:txBody>
      </p:sp>
      <p:sp>
        <p:nvSpPr>
          <p:cNvPr id="58" name="Text 53"/>
          <p:cNvSpPr/>
          <p:nvPr/>
        </p:nvSpPr>
        <p:spPr>
          <a:xfrm>
            <a:off x="8340090" y="1133792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59" name="Shape 54"/>
          <p:cNvSpPr/>
          <p:nvPr/>
        </p:nvSpPr>
        <p:spPr>
          <a:xfrm>
            <a:off x="5166360" y="1389570"/>
            <a:ext cx="137160" cy="0"/>
          </a:xfrm>
          <a:prstGeom prst="line">
            <a:avLst/>
          </a:prstGeom>
          <a:noFill/>
          <a:ln w="1905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0" name="Shape 55"/>
          <p:cNvSpPr/>
          <p:nvPr/>
        </p:nvSpPr>
        <p:spPr>
          <a:xfrm>
            <a:off x="5166360" y="2532570"/>
            <a:ext cx="137160" cy="0"/>
          </a:xfrm>
          <a:prstGeom prst="line">
            <a:avLst/>
          </a:prstGeom>
          <a:noFill/>
          <a:ln w="19050">
            <a:solidFill>
              <a:srgbClr val="C8D8E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1" name="Shape 56"/>
          <p:cNvSpPr/>
          <p:nvPr/>
        </p:nvSpPr>
        <p:spPr>
          <a:xfrm>
            <a:off x="137160" y="4452810"/>
            <a:ext cx="8869680" cy="64008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2" name="Text 57"/>
          <p:cNvSpPr/>
          <p:nvPr/>
        </p:nvSpPr>
        <p:spPr>
          <a:xfrm>
            <a:off x="274320" y="4452810"/>
            <a:ext cx="8595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Ogni livello Purdue corrisponde a un segmento di rete isolato.  </a:t>
            </a:r>
            <a:r>
              <a:rPr lang="en-US" sz="10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Ciascun box rappresenta un segmento con la propria subnet, isolato per impostazione predefinita.  Le linee tratteggiate indicano i confini tra segmenti — il traffico passa solo attraverso il firewall.</a:t>
            </a:r>
          </a:p>
        </p:txBody>
      </p:sp>
      <p:sp>
        <p:nvSpPr>
          <p:cNvPr id="64" name="Shape 44">
            <a:extLst>
              <a:ext uri="{FF2B5EF4-FFF2-40B4-BE49-F238E27FC236}">
                <a16:creationId xmlns:a16="http://schemas.microsoft.com/office/drawing/2014/main" id="{1B909EFD-36EA-DB4D-8F9D-BEC0B761F7D8}"/>
              </a:ext>
            </a:extLst>
          </p:cNvPr>
          <p:cNvSpPr/>
          <p:nvPr/>
        </p:nvSpPr>
        <p:spPr>
          <a:xfrm>
            <a:off x="5440680" y="1884870"/>
            <a:ext cx="1508760" cy="320040"/>
          </a:xfrm>
          <a:prstGeom prst="rect">
            <a:avLst/>
          </a:prstGeom>
          <a:solidFill>
            <a:srgbClr val="0F2847"/>
          </a:solidFill>
          <a:ln w="12700">
            <a:solidFill>
              <a:srgbClr val="06D6A0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5" name="Text 45">
            <a:extLst>
              <a:ext uri="{FF2B5EF4-FFF2-40B4-BE49-F238E27FC236}">
                <a16:creationId xmlns:a16="http://schemas.microsoft.com/office/drawing/2014/main" id="{4A888660-8A84-7003-0C74-E013E835F1EA}"/>
              </a:ext>
            </a:extLst>
          </p:cNvPr>
          <p:cNvSpPr/>
          <p:nvPr/>
        </p:nvSpPr>
        <p:spPr>
          <a:xfrm>
            <a:off x="5486400" y="1903158"/>
            <a:ext cx="14173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/>
              <a:t>Ingestion Platform</a:t>
            </a:r>
          </a:p>
        </p:txBody>
      </p:sp>
      <p:sp>
        <p:nvSpPr>
          <p:cNvPr id="66" name="Shape 44">
            <a:extLst>
              <a:ext uri="{FF2B5EF4-FFF2-40B4-BE49-F238E27FC236}">
                <a16:creationId xmlns:a16="http://schemas.microsoft.com/office/drawing/2014/main" id="{53698DA7-5CF6-EAB2-AC6C-F45A53365251}"/>
              </a:ext>
            </a:extLst>
          </p:cNvPr>
          <p:cNvSpPr/>
          <p:nvPr/>
        </p:nvSpPr>
        <p:spPr>
          <a:xfrm>
            <a:off x="7137400" y="1887918"/>
            <a:ext cx="1508760" cy="320040"/>
          </a:xfrm>
          <a:prstGeom prst="rect">
            <a:avLst/>
          </a:prstGeom>
          <a:solidFill>
            <a:srgbClr val="0F2847"/>
          </a:solidFill>
          <a:ln w="12700">
            <a:solidFill>
              <a:srgbClr val="06D6A0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7" name="Text 45">
            <a:extLst>
              <a:ext uri="{FF2B5EF4-FFF2-40B4-BE49-F238E27FC236}">
                <a16:creationId xmlns:a16="http://schemas.microsoft.com/office/drawing/2014/main" id="{1851C095-1B18-B56C-55B5-08B564825B28}"/>
              </a:ext>
            </a:extLst>
          </p:cNvPr>
          <p:cNvSpPr/>
          <p:nvPr/>
        </p:nvSpPr>
        <p:spPr>
          <a:xfrm>
            <a:off x="7183120" y="1899856"/>
            <a:ext cx="141732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/>
              <a:t>Data &amp; Analytics Platform</a:t>
            </a:r>
          </a:p>
        </p:txBody>
      </p:sp>
      <p:pic>
        <p:nvPicPr>
          <p:cNvPr id="72" name="Graphic 72" descr="OT Firewall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3350" y="1760410"/>
            <a:ext cx="381000" cy="381000"/>
          </a:xfrm>
          <a:prstGeom prst="rect">
            <a:avLst/>
          </a:prstGeom>
        </p:spPr>
      </p:pic>
      <p:pic>
        <p:nvPicPr>
          <p:cNvPr id="73" name="Graphic 73" descr="IT Firewall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9950" y="1760410"/>
            <a:ext cx="381000" cy="381000"/>
          </a:xfrm>
          <a:prstGeom prst="rect">
            <a:avLst/>
          </a:prstGeom>
        </p:spPr>
      </p:pic>
      <p:pic>
        <p:nvPicPr>
          <p:cNvPr id="74" name="Graphic 7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61925" y="1104895"/>
            <a:ext cx="317500" cy="317500"/>
          </a:xfrm>
          <a:prstGeom prst="rect">
            <a:avLst/>
          </a:prstGeom>
        </p:spPr>
      </p:pic>
      <p:sp>
        <p:nvSpPr>
          <p:cNvPr id="400" name="Tag400"/>
          <p:cNvSpPr/>
          <p:nvPr/>
        </p:nvSpPr>
        <p:spPr>
          <a:xfrm>
            <a:off x="2540000" y="2179510"/>
            <a:ext cx="736600" cy="101600"/>
          </a:xfrm>
          <a:prstGeom prst="roundRect">
            <a:avLst/>
          </a:prstGeom>
          <a:solidFill>
            <a:srgbClr val="FFD166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3D2C00"/>
                </a:solidFill>
                <a:latin typeface="Calibri"/>
              </a:rPr>
              <a:t>☁ OT-MON</a:t>
            </a:r>
          </a:p>
        </p:txBody>
      </p:sp>
      <p:sp>
        <p:nvSpPr>
          <p:cNvPr id="401" name="Tag401"/>
          <p:cNvSpPr/>
          <p:nvPr/>
        </p:nvSpPr>
        <p:spPr>
          <a:xfrm>
            <a:off x="914400" y="3284410"/>
            <a:ext cx="787400" cy="101600"/>
          </a:xfrm>
          <a:prstGeom prst="roundRect">
            <a:avLst/>
          </a:prstGeom>
          <a:solidFill>
            <a:srgbClr val="FFD166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3D2C00"/>
                </a:solidFill>
                <a:latin typeface="Calibri"/>
              </a:rPr>
              <a:t>☁ OT-SCADA</a:t>
            </a:r>
          </a:p>
        </p:txBody>
      </p:sp>
      <p:sp>
        <p:nvSpPr>
          <p:cNvPr id="402" name="Tag402"/>
          <p:cNvSpPr/>
          <p:nvPr/>
        </p:nvSpPr>
        <p:spPr>
          <a:xfrm>
            <a:off x="2286000" y="3284410"/>
            <a:ext cx="863600" cy="101600"/>
          </a:xfrm>
          <a:prstGeom prst="roundRect">
            <a:avLst/>
          </a:prstGeom>
          <a:solidFill>
            <a:srgbClr val="FFD166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3D2C00"/>
                </a:solidFill>
                <a:latin typeface="Calibri"/>
              </a:rPr>
              <a:t>☁ OT-MAINT</a:t>
            </a:r>
          </a:p>
        </p:txBody>
      </p:sp>
      <p:sp>
        <p:nvSpPr>
          <p:cNvPr id="403" name="Tag403"/>
          <p:cNvSpPr/>
          <p:nvPr/>
        </p:nvSpPr>
        <p:spPr>
          <a:xfrm>
            <a:off x="914400" y="4160710"/>
            <a:ext cx="609600" cy="101600"/>
          </a:xfrm>
          <a:prstGeom prst="roundRect">
            <a:avLst/>
          </a:prstGeom>
          <a:solidFill>
            <a:srgbClr val="FF6B35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🏭 OT-DEA</a:t>
            </a:r>
          </a:p>
        </p:txBody>
      </p:sp>
      <p:sp>
        <p:nvSpPr>
          <p:cNvPr id="404" name="Tag404"/>
          <p:cNvSpPr/>
          <p:nvPr/>
        </p:nvSpPr>
        <p:spPr>
          <a:xfrm>
            <a:off x="1841500" y="4160710"/>
            <a:ext cx="609600" cy="101600"/>
          </a:xfrm>
          <a:prstGeom prst="roundRect">
            <a:avLst/>
          </a:prstGeom>
          <a:solidFill>
            <a:srgbClr val="FF6B35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🏭 OT-DEA</a:t>
            </a:r>
          </a:p>
        </p:txBody>
      </p:sp>
      <p:sp>
        <p:nvSpPr>
          <p:cNvPr id="405" name="Tag405"/>
          <p:cNvSpPr/>
          <p:nvPr/>
        </p:nvSpPr>
        <p:spPr>
          <a:xfrm>
            <a:off x="2781300" y="4160710"/>
            <a:ext cx="609600" cy="101600"/>
          </a:xfrm>
          <a:prstGeom prst="roundRect">
            <a:avLst/>
          </a:prstGeom>
          <a:solidFill>
            <a:srgbClr val="FF6B35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🏭 OT-DEA</a:t>
            </a:r>
          </a:p>
        </p:txBody>
      </p:sp>
      <p:sp>
        <p:nvSpPr>
          <p:cNvPr id="406" name="Tag406"/>
          <p:cNvSpPr/>
          <p:nvPr/>
        </p:nvSpPr>
        <p:spPr>
          <a:xfrm>
            <a:off x="5435600" y="1049210"/>
            <a:ext cx="787400" cy="101600"/>
          </a:xfrm>
          <a:prstGeom prst="roundRect">
            <a:avLst/>
          </a:prstGeom>
          <a:solidFill>
            <a:srgbClr val="00B4D8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☁ IT-EGRESS</a:t>
            </a:r>
          </a:p>
        </p:txBody>
      </p:sp>
      <p:sp>
        <p:nvSpPr>
          <p:cNvPr id="407" name="Tag407"/>
          <p:cNvSpPr/>
          <p:nvPr/>
        </p:nvSpPr>
        <p:spPr>
          <a:xfrm>
            <a:off x="5435600" y="1417510"/>
            <a:ext cx="698500" cy="101600"/>
          </a:xfrm>
          <a:prstGeom prst="roundRect">
            <a:avLst/>
          </a:prstGeom>
          <a:solidFill>
            <a:srgbClr val="00B4D8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☁ IT-CORP</a:t>
            </a:r>
          </a:p>
        </p:txBody>
      </p:sp>
      <p:sp>
        <p:nvSpPr>
          <p:cNvPr id="408" name="Tag408"/>
          <p:cNvSpPr/>
          <p:nvPr/>
        </p:nvSpPr>
        <p:spPr>
          <a:xfrm>
            <a:off x="5435600" y="1811210"/>
            <a:ext cx="825500" cy="101600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☁ IT-INGEST</a:t>
            </a:r>
          </a:p>
        </p:txBody>
      </p:sp>
      <p:sp>
        <p:nvSpPr>
          <p:cNvPr id="409" name="Tag409"/>
          <p:cNvSpPr/>
          <p:nvPr/>
        </p:nvSpPr>
        <p:spPr>
          <a:xfrm>
            <a:off x="7137400" y="1811210"/>
            <a:ext cx="698500" cy="101600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☁ IT-DATA</a:t>
            </a:r>
          </a:p>
        </p:txBody>
      </p:sp>
      <p:sp>
        <p:nvSpPr>
          <p:cNvPr id="410" name="Tag410"/>
          <p:cNvSpPr/>
          <p:nvPr/>
        </p:nvSpPr>
        <p:spPr>
          <a:xfrm>
            <a:off x="5435600" y="2204910"/>
            <a:ext cx="863600" cy="101600"/>
          </a:xfrm>
          <a:prstGeom prst="roundRect">
            <a:avLst/>
          </a:prstGeom>
          <a:solidFill>
            <a:srgbClr val="E63946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☁ IT-STAGING</a:t>
            </a:r>
          </a:p>
        </p:txBody>
      </p:sp>
      <p:sp>
        <p:nvSpPr>
          <p:cNvPr id="411" name="Tag411"/>
          <p:cNvSpPr/>
          <p:nvPr/>
        </p:nvSpPr>
        <p:spPr>
          <a:xfrm>
            <a:off x="7137400" y="2204910"/>
            <a:ext cx="736600" cy="101600"/>
          </a:xfrm>
          <a:prstGeom prst="roundRect">
            <a:avLst/>
          </a:prstGeom>
          <a:solidFill>
            <a:srgbClr val="E63946"/>
          </a:solidFill>
          <a:ln>
            <a:noFill/>
          </a:ln>
        </p:spPr>
        <p:txBody>
          <a:bodyPr wrap="square" lIns="18000" tIns="0" rIns="18000" bIns="0" anchor="ctr"/>
          <a:lstStyle/>
          <a:p>
            <a:pPr marL="0" indent="0" algn="ctr">
              <a:buNone/>
            </a:pPr>
            <a:r>
              <a:rPr lang="en-US" sz="600" b="1" dirty="0">
                <a:solidFill>
                  <a:srgbClr val="FFFFFF"/>
                </a:solidFill>
                <a:latin typeface="Calibri"/>
              </a:rPr>
              <a:t>☁ IT-CLEAN</a:t>
            </a:r>
          </a:p>
        </p:txBody>
      </p:sp>
    </p:spTree>
    <p:extLst>
      <p:ext uri="{BB962C8B-B14F-4D97-AF65-F5344CB8AC3E}">
        <p14:creationId xmlns:p14="http://schemas.microsoft.com/office/powerpoint/2010/main" val="386395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40529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Implementazione AWS — VPC, segments, attachments</a:t>
            </a:r>
            <a:endParaRPr lang="en-US" sz="2000" dirty="0"/>
          </a:p>
        </p:txBody>
      </p:sp>
      <p:pic>
        <p:nvPicPr>
          <p:cNvPr id="4" name="Image 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200" y="4781841"/>
            <a:ext cx="274320" cy="2743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2960" y="4738779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AWS Cloud WAN  —  Global Network  →  Core Network  →  Network Segments</a:t>
            </a:r>
            <a:endParaRPr lang="en-US" sz="10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8CE529C-D5B5-80CC-4843-596D3F64D8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1257" y="452009"/>
            <a:ext cx="6829447" cy="43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-12507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East-West: comunicazione inter-site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34426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1 </a:t>
            </a:r>
            <a:r>
              <a:rPr lang="en-US" sz="1000" i="1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vuole</a:t>
            </a:r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comunicare con Site 2 — entrambi nello stesso segment (isolated)</a:t>
            </a:r>
          </a:p>
        </p:txBody>
      </p:sp>
      <p:sp>
        <p:nvSpPr>
          <p:cNvPr id="4" name="Shape 2"/>
          <p:cNvSpPr/>
          <p:nvPr/>
        </p:nvSpPr>
        <p:spPr>
          <a:xfrm>
            <a:off x="365760" y="1371600"/>
            <a:ext cx="1645920" cy="1463040"/>
          </a:xfrm>
          <a:prstGeom prst="rect">
            <a:avLst/>
          </a:prstGeom>
          <a:solidFill>
            <a:srgbClr val="0F2847"/>
          </a:solidFill>
          <a:ln w="254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411480" y="205740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1 — Perth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Coal Plant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OPC-UA + Edge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2286000" y="1554480"/>
            <a:ext cx="1188720" cy="1097280"/>
          </a:xfrm>
          <a:prstGeom prst="rect">
            <a:avLst/>
          </a:prstGeom>
          <a:solidFill>
            <a:srgbClr val="142F54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5"/>
          <p:cNvSpPr/>
          <p:nvPr/>
        </p:nvSpPr>
        <p:spPr>
          <a:xfrm>
            <a:off x="2331720" y="1600200"/>
            <a:ext cx="1097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OT</a:t>
            </a:r>
            <a:endParaRPr lang="en-US" sz="800" dirty="0"/>
          </a:p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Distributed</a:t>
            </a:r>
            <a:endParaRPr lang="en-US" sz="800" dirty="0"/>
          </a:p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Energy</a:t>
            </a:r>
            <a:endParaRPr lang="en-US" sz="800" dirty="0"/>
          </a:p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Assets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2331720" y="2240280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 isolated</a:t>
            </a:r>
            <a:endParaRPr lang="en-US" sz="700" dirty="0"/>
          </a:p>
          <a:p>
            <a:pPr marL="0" indent="0" algn="ctr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default route</a:t>
            </a:r>
            <a:endParaRPr lang="en-US" sz="700" dirty="0"/>
          </a:p>
          <a:p>
            <a:pPr marL="0" indent="0" algn="ctr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firewall</a:t>
            </a:r>
            <a:endParaRPr lang="en-US" sz="700" dirty="0"/>
          </a:p>
        </p:txBody>
      </p:sp>
      <p:sp>
        <p:nvSpPr>
          <p:cNvPr id="10" name="Shape 7"/>
          <p:cNvSpPr/>
          <p:nvPr/>
        </p:nvSpPr>
        <p:spPr>
          <a:xfrm>
            <a:off x="2011680" y="2103120"/>
            <a:ext cx="274320" cy="0"/>
          </a:xfrm>
          <a:prstGeom prst="line">
            <a:avLst/>
          </a:prstGeom>
          <a:noFill/>
          <a:ln w="254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1" name="Shape 8"/>
          <p:cNvSpPr/>
          <p:nvPr/>
        </p:nvSpPr>
        <p:spPr>
          <a:xfrm>
            <a:off x="3749040" y="1280160"/>
            <a:ext cx="1463040" cy="1645920"/>
          </a:xfrm>
          <a:prstGeom prst="rect">
            <a:avLst/>
          </a:prstGeom>
          <a:solidFill>
            <a:srgbClr val="E63946">
              <a:alpha val="20000"/>
            </a:srgbClr>
          </a:solidFill>
          <a:ln w="381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3" name="Text 9"/>
          <p:cNvSpPr/>
          <p:nvPr/>
        </p:nvSpPr>
        <p:spPr>
          <a:xfrm>
            <a:off x="3794760" y="210312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6394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OT Security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E6394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Firewall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3794760" y="246888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authorize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</a:t>
            </a:r>
            <a:endParaRPr lang="en-US" sz="800" dirty="0"/>
          </a:p>
        </p:txBody>
      </p:sp>
      <p:sp>
        <p:nvSpPr>
          <p:cNvPr id="15" name="Shape 11"/>
          <p:cNvSpPr/>
          <p:nvPr/>
        </p:nvSpPr>
        <p:spPr>
          <a:xfrm>
            <a:off x="3474720" y="2103120"/>
            <a:ext cx="274320" cy="0"/>
          </a:xfrm>
          <a:prstGeom prst="line">
            <a:avLst/>
          </a:prstGeom>
          <a:noFill/>
          <a:ln w="254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6" name="Shape 12"/>
          <p:cNvSpPr/>
          <p:nvPr/>
        </p:nvSpPr>
        <p:spPr>
          <a:xfrm>
            <a:off x="5486400" y="1554480"/>
            <a:ext cx="1188720" cy="1097280"/>
          </a:xfrm>
          <a:prstGeom prst="rect">
            <a:avLst/>
          </a:prstGeom>
          <a:solidFill>
            <a:srgbClr val="142F54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 13"/>
          <p:cNvSpPr/>
          <p:nvPr/>
        </p:nvSpPr>
        <p:spPr>
          <a:xfrm>
            <a:off x="5532120" y="1600200"/>
            <a:ext cx="1097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OT</a:t>
            </a:r>
            <a:endParaRPr lang="en-US" sz="800" dirty="0"/>
          </a:p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Distributed</a:t>
            </a:r>
            <a:endParaRPr lang="en-US" sz="800" dirty="0"/>
          </a:p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Energy</a:t>
            </a:r>
            <a:endParaRPr lang="en-US" sz="800" dirty="0"/>
          </a:p>
          <a:p>
            <a:pPr marL="0" indent="0" algn="ctr">
              <a:buNone/>
            </a:pPr>
            <a:r>
              <a:rPr lang="en-US" sz="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Assets</a:t>
            </a:r>
            <a:endParaRPr lang="en-US" sz="800" dirty="0"/>
          </a:p>
        </p:txBody>
      </p:sp>
      <p:sp>
        <p:nvSpPr>
          <p:cNvPr id="18" name="Text 14"/>
          <p:cNvSpPr/>
          <p:nvPr/>
        </p:nvSpPr>
        <p:spPr>
          <a:xfrm>
            <a:off x="5532120" y="2240280"/>
            <a:ext cx="1097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table</a:t>
            </a:r>
            <a:endParaRPr lang="en-US" sz="700" dirty="0"/>
          </a:p>
          <a:p>
            <a:pPr marL="0" indent="0" algn="ctr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lookup → match</a:t>
            </a:r>
            <a:endParaRPr lang="en-US" sz="700" dirty="0"/>
          </a:p>
          <a:p>
            <a:pPr marL="0" indent="0" algn="ctr">
              <a:buNone/>
            </a:pPr>
            <a:r>
              <a:rPr lang="en-US" sz="7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2</a:t>
            </a:r>
            <a:endParaRPr lang="en-US" sz="700" dirty="0"/>
          </a:p>
        </p:txBody>
      </p:sp>
      <p:sp>
        <p:nvSpPr>
          <p:cNvPr id="19" name="Shape 15"/>
          <p:cNvSpPr/>
          <p:nvPr/>
        </p:nvSpPr>
        <p:spPr>
          <a:xfrm>
            <a:off x="5212080" y="2103120"/>
            <a:ext cx="274320" cy="0"/>
          </a:xfrm>
          <a:prstGeom prst="line">
            <a:avLst/>
          </a:prstGeom>
          <a:noFill/>
          <a:ln w="254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0" name="Shape 16"/>
          <p:cNvSpPr/>
          <p:nvPr/>
        </p:nvSpPr>
        <p:spPr>
          <a:xfrm>
            <a:off x="6949440" y="1371600"/>
            <a:ext cx="1645920" cy="1463040"/>
          </a:xfrm>
          <a:prstGeom prst="rect">
            <a:avLst/>
          </a:prstGeom>
          <a:solidFill>
            <a:srgbClr val="0F2847"/>
          </a:solidFill>
          <a:ln w="254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2" name="Text 17"/>
          <p:cNvSpPr/>
          <p:nvPr/>
        </p:nvSpPr>
        <p:spPr>
          <a:xfrm>
            <a:off x="6995160" y="205740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2 — Brisbane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Wind Farm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SCADA</a:t>
            </a:r>
            <a:endParaRPr lang="en-US" sz="900" dirty="0"/>
          </a:p>
        </p:txBody>
      </p:sp>
      <p:sp>
        <p:nvSpPr>
          <p:cNvPr id="23" name="Shape 18"/>
          <p:cNvSpPr/>
          <p:nvPr/>
        </p:nvSpPr>
        <p:spPr>
          <a:xfrm>
            <a:off x="6675120" y="2103120"/>
            <a:ext cx="274320" cy="0"/>
          </a:xfrm>
          <a:prstGeom prst="line">
            <a:avLst/>
          </a:prstGeom>
          <a:noFill/>
          <a:ln w="254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4" name="Shape 19"/>
          <p:cNvSpPr/>
          <p:nvPr/>
        </p:nvSpPr>
        <p:spPr>
          <a:xfrm>
            <a:off x="1188720" y="1234440"/>
            <a:ext cx="6583680" cy="0"/>
          </a:xfrm>
          <a:prstGeom prst="line">
            <a:avLst/>
          </a:prstGeom>
          <a:noFill/>
          <a:ln w="12700">
            <a:solidFill>
              <a:srgbClr val="00B4D8"/>
            </a:solidFill>
            <a:prstDash val="dash"/>
          </a:ln>
        </p:spPr>
        <p:txBody>
          <a:bodyPr/>
          <a:lstStyle/>
          <a:p>
            <a:endParaRPr lang="it-IT"/>
          </a:p>
        </p:txBody>
      </p:sp>
      <p:sp>
        <p:nvSpPr>
          <p:cNvPr id="25" name="Shape 20"/>
          <p:cNvSpPr/>
          <p:nvPr/>
        </p:nvSpPr>
        <p:spPr>
          <a:xfrm>
            <a:off x="365760" y="3200400"/>
            <a:ext cx="8412480" cy="77724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6" name="Text 21"/>
          <p:cNvSpPr/>
          <p:nvPr/>
        </p:nvSpPr>
        <p:spPr>
          <a:xfrm>
            <a:off x="548640" y="324612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Come funziona?</a:t>
            </a:r>
            <a:endParaRPr lang="en-US" sz="1200" dirty="0"/>
          </a:p>
        </p:txBody>
      </p:sp>
      <p:sp>
        <p:nvSpPr>
          <p:cNvPr id="27" name="Text 22"/>
          <p:cNvSpPr/>
          <p:nvPr/>
        </p:nvSpPr>
        <p:spPr>
          <a:xfrm>
            <a:off x="548640" y="352044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segment è </a:t>
            </a:r>
            <a:r>
              <a:rPr lang="en-US" sz="11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isolated</a:t>
            </a: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le </a:t>
            </a:r>
            <a:r>
              <a:rPr lang="en-US" sz="11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</a:t>
            </a: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non possono vedersi.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traffico segue la </a:t>
            </a:r>
            <a:r>
              <a:rPr lang="en-US" sz="11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default route (0.0.0.0/0) verso il firewall</a:t>
            </a: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Solo se approvato, ritorna nel segment e raggiunge il destinatario.</a:t>
            </a:r>
            <a:endParaRPr lang="en-US" sz="1100" dirty="0"/>
          </a:p>
        </p:txBody>
      </p:sp>
      <p:sp>
        <p:nvSpPr>
          <p:cNvPr id="28" name="Shape 23"/>
          <p:cNvSpPr/>
          <p:nvPr/>
        </p:nvSpPr>
        <p:spPr>
          <a:xfrm>
            <a:off x="365760" y="4160520"/>
            <a:ext cx="4023360" cy="502920"/>
          </a:xfrm>
          <a:prstGeom prst="rect">
            <a:avLst/>
          </a:prstGeom>
          <a:solidFill>
            <a:srgbClr val="E63946">
              <a:alpha val="15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Text 24"/>
          <p:cNvSpPr/>
          <p:nvPr/>
        </p:nvSpPr>
        <p:spPr>
          <a:xfrm>
            <a:off x="548640" y="416052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Senza isolation: Site 1 parla con Site 2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direttamente — zero inspection, zero logging.</a:t>
            </a:r>
            <a:endParaRPr lang="en-US" sz="900" dirty="0"/>
          </a:p>
        </p:txBody>
      </p:sp>
      <p:sp>
        <p:nvSpPr>
          <p:cNvPr id="30" name="Shape 25"/>
          <p:cNvSpPr/>
          <p:nvPr/>
        </p:nvSpPr>
        <p:spPr>
          <a:xfrm>
            <a:off x="4572000" y="4160520"/>
            <a:ext cx="4206240" cy="502920"/>
          </a:xfrm>
          <a:prstGeom prst="rect">
            <a:avLst/>
          </a:prstGeom>
          <a:solidFill>
            <a:srgbClr val="06D6A0">
              <a:alpha val="15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1" name="Text 26"/>
          <p:cNvSpPr/>
          <p:nvPr/>
        </p:nvSpPr>
        <p:spPr>
          <a:xfrm>
            <a:off x="4754880" y="416052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06D6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segment isolation + firewall: ogni hop è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06D6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inspected, authorized e logged.</a:t>
            </a:r>
            <a:endParaRPr lang="en-US" sz="900" dirty="0"/>
          </a:p>
        </p:txBody>
      </p:sp>
      <p:pic>
        <p:nvPicPr>
          <p:cNvPr id="32" name="Graphic 32" descr="Coal Plant - Site 1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800" y="1485900"/>
            <a:ext cx="482600" cy="482600"/>
          </a:xfrm>
          <a:prstGeom prst="rect">
            <a:avLst/>
          </a:prstGeom>
        </p:spPr>
      </p:pic>
      <p:pic>
        <p:nvPicPr>
          <p:cNvPr id="33" name="Graphic 33" descr="Wind Farm - Site 2 icon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1100" y="1485900"/>
            <a:ext cx="482600" cy="482600"/>
          </a:xfrm>
          <a:prstGeom prst="rect">
            <a:avLst/>
          </a:prstGeom>
        </p:spPr>
      </p:pic>
      <p:pic>
        <p:nvPicPr>
          <p:cNvPr id="34" name="Graphic 34" descr="OT Security Firewall icon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3700" y="144780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0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0936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North-South: OT patch update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367711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 </a:t>
            </a:r>
            <a:r>
              <a:rPr lang="en-US" sz="1000" i="1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gli</a:t>
            </a:r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OT asset </a:t>
            </a:r>
            <a:r>
              <a:rPr lang="en-US" sz="1000" i="1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ricevono</a:t>
            </a:r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OTA update senza </a:t>
            </a:r>
            <a:r>
              <a:rPr lang="en-US" sz="1000" i="1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connettersi</a:t>
            </a:r>
            <a:r>
              <a:rPr lang="en-US" sz="1000" i="1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 internet </a:t>
            </a:r>
            <a:r>
              <a:rPr lang="en-US" sz="1000" i="1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direttamente</a:t>
            </a:r>
            <a:endParaRPr lang="en-US" sz="1000" i="1" dirty="0">
              <a:solidFill>
                <a:srgbClr val="D0E0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681453" y="908437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</a:t>
            </a:r>
            <a:endParaRPr lang="en-US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(OEM patch repository)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377686" y="940245"/>
            <a:ext cx="3200400" cy="411480"/>
          </a:xfrm>
          <a:prstGeom prst="rect">
            <a:avLst/>
          </a:prstGeom>
          <a:solidFill>
            <a:srgbClr val="0F2847"/>
          </a:solidFill>
          <a:ln w="12700">
            <a:solidFill>
              <a:srgbClr val="C8D8E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5"/>
          <p:cNvSpPr/>
          <p:nvPr/>
        </p:nvSpPr>
        <p:spPr>
          <a:xfrm>
            <a:off x="469126" y="96767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Egress  —  NAT Gateway + Internet Gateway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1886446" y="1351725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8D8E8"/>
                </a:solidFill>
              </a:rPr>
              <a:t>↓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77686" y="1534605"/>
            <a:ext cx="3200400" cy="411480"/>
          </a:xfrm>
          <a:prstGeom prst="rect">
            <a:avLst/>
          </a:prstGeom>
          <a:solidFill>
            <a:srgbClr val="E63946">
              <a:alpha val="20000"/>
            </a:srgbClr>
          </a:solidFill>
          <a:ln w="254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8"/>
          <p:cNvSpPr/>
          <p:nvPr/>
        </p:nvSpPr>
        <p:spPr>
          <a:xfrm>
            <a:off x="926326" y="1552893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Security Firewall  —  inspect, authorize, log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1886446" y="1946085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8D8E8"/>
                </a:solidFill>
              </a:rPr>
              <a:t>↓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377686" y="2128965"/>
            <a:ext cx="3200400" cy="411480"/>
          </a:xfrm>
          <a:prstGeom prst="rect">
            <a:avLst/>
          </a:prstGeom>
          <a:solidFill>
            <a:srgbClr val="0F2847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5" name="Text 11"/>
          <p:cNvSpPr/>
          <p:nvPr/>
        </p:nvSpPr>
        <p:spPr>
          <a:xfrm>
            <a:off x="469126" y="215639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Shared Services  →  Storage Staging Zone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1886446" y="2540445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8D8E8"/>
                </a:solidFill>
              </a:rPr>
              <a:t>↓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377686" y="2723325"/>
            <a:ext cx="3200400" cy="411480"/>
          </a:xfrm>
          <a:prstGeom prst="rect">
            <a:avLst/>
          </a:prstGeom>
          <a:solidFill>
            <a:srgbClr val="0F2847"/>
          </a:solidFill>
          <a:ln w="12700">
            <a:solidFill>
              <a:srgbClr val="FFD16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8" name="Text 14"/>
          <p:cNvSpPr/>
          <p:nvPr/>
        </p:nvSpPr>
        <p:spPr>
          <a:xfrm>
            <a:off x="469126" y="2750757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D1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Malware scan &amp; validation  →  Storage Clean Zone</a:t>
            </a:r>
            <a:endParaRPr lang="en-US" sz="1000" dirty="0"/>
          </a:p>
        </p:txBody>
      </p:sp>
      <p:sp>
        <p:nvSpPr>
          <p:cNvPr id="19" name="Text 15"/>
          <p:cNvSpPr/>
          <p:nvPr/>
        </p:nvSpPr>
        <p:spPr>
          <a:xfrm>
            <a:off x="1886446" y="3134805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8D8E8"/>
                </a:solidFill>
              </a:rPr>
              <a:t>↓</a:t>
            </a:r>
            <a:endParaRPr lang="en-US" sz="1200" dirty="0"/>
          </a:p>
        </p:txBody>
      </p:sp>
      <p:sp>
        <p:nvSpPr>
          <p:cNvPr id="20" name="Shape 16"/>
          <p:cNvSpPr/>
          <p:nvPr/>
        </p:nvSpPr>
        <p:spPr>
          <a:xfrm>
            <a:off x="377686" y="3898124"/>
            <a:ext cx="3200400" cy="411480"/>
          </a:xfrm>
          <a:prstGeom prst="rect">
            <a:avLst/>
          </a:prstGeom>
          <a:solidFill>
            <a:srgbClr val="0F2847"/>
          </a:solidFill>
          <a:ln w="12700">
            <a:solidFill>
              <a:srgbClr val="06D6A0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21" name="Text 17"/>
          <p:cNvSpPr/>
          <p:nvPr/>
        </p:nvSpPr>
        <p:spPr>
          <a:xfrm>
            <a:off x="469126" y="3925556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6D6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 Maintenance  →  </a:t>
            </a:r>
            <a:r>
              <a:rPr lang="en-US" sz="1000" b="1" dirty="0" err="1">
                <a:solidFill>
                  <a:srgbClr val="06D6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Connessione</a:t>
            </a:r>
            <a:r>
              <a:rPr lang="en-US" sz="1000" b="1" dirty="0">
                <a:solidFill>
                  <a:srgbClr val="06D6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 OT assets</a:t>
            </a:r>
            <a:endParaRPr lang="en-US" sz="1000" dirty="0"/>
          </a:p>
        </p:txBody>
      </p:sp>
      <p:sp>
        <p:nvSpPr>
          <p:cNvPr id="25" name="Shape 20"/>
          <p:cNvSpPr/>
          <p:nvPr/>
        </p:nvSpPr>
        <p:spPr>
          <a:xfrm>
            <a:off x="5589765" y="882595"/>
            <a:ext cx="3383280" cy="329184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6" name="Text 21"/>
          <p:cNvSpPr/>
          <p:nvPr/>
        </p:nvSpPr>
        <p:spPr>
          <a:xfrm>
            <a:off x="5772645" y="974035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Principi chiave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5864085" y="1431235"/>
            <a:ext cx="320040" cy="320040"/>
          </a:xfrm>
          <a:prstGeom prst="ellipse">
            <a:avLst/>
          </a:prstGeom>
          <a:solidFill>
            <a:srgbClr val="E63946">
              <a:alpha val="50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8" name="Text 23"/>
          <p:cNvSpPr/>
          <p:nvPr/>
        </p:nvSpPr>
        <p:spPr>
          <a:xfrm>
            <a:off x="5868670" y="1431925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000" dirty="0"/>
          </a:p>
        </p:txBody>
      </p:sp>
      <p:sp>
        <p:nvSpPr>
          <p:cNvPr id="29" name="Text 24"/>
          <p:cNvSpPr/>
          <p:nvPr/>
        </p:nvSpPr>
        <p:spPr>
          <a:xfrm>
            <a:off x="6321285" y="1431235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 asset non ha accesso diretto a internet</a:t>
            </a:r>
            <a:endParaRPr lang="en-US" sz="900" dirty="0"/>
          </a:p>
        </p:txBody>
      </p:sp>
      <p:sp>
        <p:nvSpPr>
          <p:cNvPr id="30" name="Shape 25"/>
          <p:cNvSpPr/>
          <p:nvPr/>
        </p:nvSpPr>
        <p:spPr>
          <a:xfrm>
            <a:off x="5864085" y="1934155"/>
            <a:ext cx="320040" cy="320040"/>
          </a:xfrm>
          <a:prstGeom prst="ellipse">
            <a:avLst/>
          </a:prstGeom>
          <a:solidFill>
            <a:srgbClr val="00B4D8">
              <a:alpha val="50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1" name="Text 26"/>
          <p:cNvSpPr/>
          <p:nvPr/>
        </p:nvSpPr>
        <p:spPr>
          <a:xfrm>
            <a:off x="5868670" y="1934845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000" dirty="0"/>
          </a:p>
        </p:txBody>
      </p:sp>
      <p:sp>
        <p:nvSpPr>
          <p:cNvPr id="32" name="Text 27"/>
          <p:cNvSpPr/>
          <p:nvPr/>
        </p:nvSpPr>
        <p:spPr>
          <a:xfrm>
            <a:off x="6321285" y="1934155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Ogni download </a:t>
            </a:r>
            <a:r>
              <a:rPr lang="en-US" sz="9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attraversa</a:t>
            </a: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 Security Firewall</a:t>
            </a:r>
            <a:endParaRPr lang="en-US" sz="900" dirty="0"/>
          </a:p>
        </p:txBody>
      </p:sp>
      <p:sp>
        <p:nvSpPr>
          <p:cNvPr id="33" name="Shape 28"/>
          <p:cNvSpPr/>
          <p:nvPr/>
        </p:nvSpPr>
        <p:spPr>
          <a:xfrm>
            <a:off x="5864085" y="2437075"/>
            <a:ext cx="320040" cy="320040"/>
          </a:xfrm>
          <a:prstGeom prst="ellipse">
            <a:avLst/>
          </a:prstGeom>
          <a:solidFill>
            <a:srgbClr val="FFD166">
              <a:alpha val="50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4" name="Text 29"/>
          <p:cNvSpPr/>
          <p:nvPr/>
        </p:nvSpPr>
        <p:spPr>
          <a:xfrm>
            <a:off x="5868670" y="2437765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000" dirty="0"/>
          </a:p>
        </p:txBody>
      </p:sp>
      <p:sp>
        <p:nvSpPr>
          <p:cNvPr id="35" name="Text 30"/>
          <p:cNvSpPr/>
          <p:nvPr/>
        </p:nvSpPr>
        <p:spPr>
          <a:xfrm>
            <a:off x="6321285" y="2437075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Malware scan </a:t>
            </a:r>
            <a:r>
              <a:rPr lang="en-US" sz="9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obbligatorio</a:t>
            </a: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prima di entrare in OT</a:t>
            </a:r>
            <a:endParaRPr lang="en-US" sz="900" dirty="0"/>
          </a:p>
        </p:txBody>
      </p:sp>
      <p:sp>
        <p:nvSpPr>
          <p:cNvPr id="36" name="Shape 31"/>
          <p:cNvSpPr/>
          <p:nvPr/>
        </p:nvSpPr>
        <p:spPr>
          <a:xfrm>
            <a:off x="5864085" y="2939995"/>
            <a:ext cx="320040" cy="320040"/>
          </a:xfrm>
          <a:prstGeom prst="ellipse">
            <a:avLst/>
          </a:prstGeom>
          <a:solidFill>
            <a:srgbClr val="06D6A0">
              <a:alpha val="50000"/>
            </a:srgbClr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37" name="Text 32"/>
          <p:cNvSpPr/>
          <p:nvPr/>
        </p:nvSpPr>
        <p:spPr>
          <a:xfrm>
            <a:off x="5868670" y="2940685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000" dirty="0"/>
          </a:p>
        </p:txBody>
      </p:sp>
      <p:sp>
        <p:nvSpPr>
          <p:cNvPr id="38" name="Text 33"/>
          <p:cNvSpPr/>
          <p:nvPr/>
        </p:nvSpPr>
        <p:spPr>
          <a:xfrm>
            <a:off x="6321285" y="2939995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Staging → Clean Zone solo patch verified</a:t>
            </a:r>
            <a:endParaRPr lang="en-US" sz="900" dirty="0"/>
          </a:p>
        </p:txBody>
      </p:sp>
      <p:sp>
        <p:nvSpPr>
          <p:cNvPr id="39" name="Shape 34"/>
          <p:cNvSpPr/>
          <p:nvPr/>
        </p:nvSpPr>
        <p:spPr>
          <a:xfrm>
            <a:off x="5864085" y="3442915"/>
            <a:ext cx="320040" cy="320040"/>
          </a:xfrm>
          <a:prstGeom prst="ellipse">
            <a:avLst/>
          </a:prstGeom>
          <a:solidFill>
            <a:srgbClr val="FF6B35">
              <a:alpha val="50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0" name="Text 35"/>
          <p:cNvSpPr/>
          <p:nvPr/>
        </p:nvSpPr>
        <p:spPr>
          <a:xfrm>
            <a:off x="5868670" y="3443605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000" dirty="0"/>
          </a:p>
        </p:txBody>
      </p:sp>
      <p:sp>
        <p:nvSpPr>
          <p:cNvPr id="41" name="Text 36"/>
          <p:cNvSpPr/>
          <p:nvPr/>
        </p:nvSpPr>
        <p:spPr>
          <a:xfrm>
            <a:off x="6321285" y="3442915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 Maintenance </a:t>
            </a:r>
            <a:r>
              <a:rPr lang="en-US" sz="9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distribuisce</a:t>
            </a: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via OT Security segment</a:t>
            </a:r>
            <a:endParaRPr lang="en-US" sz="900" dirty="0"/>
          </a:p>
        </p:txBody>
      </p:sp>
      <p:sp>
        <p:nvSpPr>
          <p:cNvPr id="42" name="Shape 7">
            <a:extLst>
              <a:ext uri="{FF2B5EF4-FFF2-40B4-BE49-F238E27FC236}">
                <a16:creationId xmlns:a16="http://schemas.microsoft.com/office/drawing/2014/main" id="{6B423E7C-F2E7-D301-6618-91FC9C73426B}"/>
              </a:ext>
            </a:extLst>
          </p:cNvPr>
          <p:cNvSpPr/>
          <p:nvPr/>
        </p:nvSpPr>
        <p:spPr>
          <a:xfrm>
            <a:off x="363108" y="3305960"/>
            <a:ext cx="3200400" cy="411480"/>
          </a:xfrm>
          <a:prstGeom prst="rect">
            <a:avLst/>
          </a:prstGeom>
          <a:solidFill>
            <a:srgbClr val="E63946">
              <a:alpha val="20000"/>
            </a:srgbClr>
          </a:solidFill>
          <a:ln w="254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DE5FDA8E-C9D9-EB1A-8C8A-0010ED44D961}"/>
              </a:ext>
            </a:extLst>
          </p:cNvPr>
          <p:cNvSpPr/>
          <p:nvPr/>
        </p:nvSpPr>
        <p:spPr>
          <a:xfrm>
            <a:off x="911748" y="3324248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 Security Firewall  —  inspect, authorize, log</a:t>
            </a:r>
            <a:endParaRPr lang="en-US" sz="1000" dirty="0"/>
          </a:p>
        </p:txBody>
      </p:sp>
      <p:sp>
        <p:nvSpPr>
          <p:cNvPr id="45" name="Text 15">
            <a:extLst>
              <a:ext uri="{FF2B5EF4-FFF2-40B4-BE49-F238E27FC236}">
                <a16:creationId xmlns:a16="http://schemas.microsoft.com/office/drawing/2014/main" id="{4F4445CA-5525-E975-744F-6AE062C003EA}"/>
              </a:ext>
            </a:extLst>
          </p:cNvPr>
          <p:cNvSpPr/>
          <p:nvPr/>
        </p:nvSpPr>
        <p:spPr>
          <a:xfrm>
            <a:off x="1886446" y="3716049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8D8E8"/>
                </a:solidFill>
              </a:rPr>
              <a:t>↓</a:t>
            </a:r>
            <a:endParaRPr lang="en-US" sz="1200" dirty="0"/>
          </a:p>
        </p:txBody>
      </p:sp>
      <p:sp>
        <p:nvSpPr>
          <p:cNvPr id="46" name="Text 15">
            <a:extLst>
              <a:ext uri="{FF2B5EF4-FFF2-40B4-BE49-F238E27FC236}">
                <a16:creationId xmlns:a16="http://schemas.microsoft.com/office/drawing/2014/main" id="{EA0C41D7-409B-1101-42D7-3AEE809C5013}"/>
              </a:ext>
            </a:extLst>
          </p:cNvPr>
          <p:cNvSpPr/>
          <p:nvPr/>
        </p:nvSpPr>
        <p:spPr>
          <a:xfrm>
            <a:off x="1887772" y="431372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8D8E8"/>
                </a:solidFill>
              </a:rPr>
              <a:t>↓</a:t>
            </a:r>
            <a:endParaRPr lang="en-US" sz="1200" dirty="0"/>
          </a:p>
        </p:txBody>
      </p:sp>
      <p:pic>
        <p:nvPicPr>
          <p:cNvPr id="4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1373" y="905455"/>
            <a:ext cx="457200" cy="457200"/>
          </a:xfrm>
          <a:prstGeom prst="rect">
            <a:avLst/>
          </a:prstGeom>
        </p:spPr>
      </p:pic>
      <p:sp>
        <p:nvSpPr>
          <p:cNvPr id="47" name="Shape 16">
            <a:extLst>
              <a:ext uri="{FF2B5EF4-FFF2-40B4-BE49-F238E27FC236}">
                <a16:creationId xmlns:a16="http://schemas.microsoft.com/office/drawing/2014/main" id="{0D64AE85-20B2-6389-3C30-43B27BB98D57}"/>
              </a:ext>
            </a:extLst>
          </p:cNvPr>
          <p:cNvSpPr/>
          <p:nvPr/>
        </p:nvSpPr>
        <p:spPr>
          <a:xfrm>
            <a:off x="3799066" y="4496600"/>
            <a:ext cx="3457162" cy="411480"/>
          </a:xfrm>
          <a:prstGeom prst="rect">
            <a:avLst/>
          </a:prstGeom>
          <a:solidFill>
            <a:srgbClr val="0F2847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8" name="Text 17">
            <a:extLst>
              <a:ext uri="{FF2B5EF4-FFF2-40B4-BE49-F238E27FC236}">
                <a16:creationId xmlns:a16="http://schemas.microsoft.com/office/drawing/2014/main" id="{0A4C3CB2-A75B-B1A8-58D1-104304C526F8}"/>
              </a:ext>
            </a:extLst>
          </p:cNvPr>
          <p:cNvSpPr/>
          <p:nvPr/>
        </p:nvSpPr>
        <p:spPr>
          <a:xfrm>
            <a:off x="3890506" y="4524032"/>
            <a:ext cx="336572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6B35"/>
                </a:solidFill>
              </a:rPr>
              <a:t>OT Device →  </a:t>
            </a:r>
            <a:r>
              <a:rPr lang="en-US" sz="1000" b="1" dirty="0" err="1">
                <a:solidFill>
                  <a:srgbClr val="FF6B35"/>
                </a:solidFill>
              </a:rPr>
              <a:t>Installazione</a:t>
            </a:r>
            <a:r>
              <a:rPr lang="en-US" sz="1000" b="1" dirty="0">
                <a:solidFill>
                  <a:srgbClr val="FF6B35"/>
                </a:solidFill>
              </a:rPr>
              <a:t> patch </a:t>
            </a:r>
            <a:r>
              <a:rPr lang="en-US" sz="1000" b="1" dirty="0" err="1">
                <a:solidFill>
                  <a:srgbClr val="FF6B35"/>
                </a:solidFill>
              </a:rPr>
              <a:t>su</a:t>
            </a:r>
            <a:r>
              <a:rPr lang="en-US" sz="1000" b="1" dirty="0">
                <a:solidFill>
                  <a:srgbClr val="FF6B35"/>
                </a:solidFill>
              </a:rPr>
              <a:t> </a:t>
            </a:r>
            <a:r>
              <a:rPr lang="en-US" sz="1000" b="1" dirty="0" err="1">
                <a:solidFill>
                  <a:srgbClr val="FF6B35"/>
                </a:solidFill>
              </a:rPr>
              <a:t>dispositivo</a:t>
            </a:r>
            <a:r>
              <a:rPr lang="en-US" sz="1000" b="1" dirty="0">
                <a:solidFill>
                  <a:srgbClr val="FF6B35"/>
                </a:solidFill>
              </a:rPr>
              <a:t> OT</a:t>
            </a:r>
          </a:p>
        </p:txBody>
      </p:sp>
      <p:sp>
        <p:nvSpPr>
          <p:cNvPr id="49" name="Shape 7">
            <a:extLst>
              <a:ext uri="{FF2B5EF4-FFF2-40B4-BE49-F238E27FC236}">
                <a16:creationId xmlns:a16="http://schemas.microsoft.com/office/drawing/2014/main" id="{EA0FC91D-6457-D00D-D8F6-A3FBEE8ADB80}"/>
              </a:ext>
            </a:extLst>
          </p:cNvPr>
          <p:cNvSpPr/>
          <p:nvPr/>
        </p:nvSpPr>
        <p:spPr>
          <a:xfrm>
            <a:off x="360456" y="4496600"/>
            <a:ext cx="3200400" cy="411480"/>
          </a:xfrm>
          <a:prstGeom prst="rect">
            <a:avLst/>
          </a:prstGeom>
          <a:solidFill>
            <a:srgbClr val="E63946">
              <a:alpha val="20000"/>
            </a:srgbClr>
          </a:solidFill>
          <a:ln w="254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1" name="Text 8">
            <a:extLst>
              <a:ext uri="{FF2B5EF4-FFF2-40B4-BE49-F238E27FC236}">
                <a16:creationId xmlns:a16="http://schemas.microsoft.com/office/drawing/2014/main" id="{78E3ADBC-7248-C285-C685-B893866C14B5}"/>
              </a:ext>
            </a:extLst>
          </p:cNvPr>
          <p:cNvSpPr/>
          <p:nvPr/>
        </p:nvSpPr>
        <p:spPr>
          <a:xfrm>
            <a:off x="909096" y="4514888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 Security Firewall  —  inspect, authorize, log</a:t>
            </a:r>
            <a:endParaRPr lang="en-US" sz="1000" dirty="0"/>
          </a:p>
        </p:txBody>
      </p:sp>
      <p:sp>
        <p:nvSpPr>
          <p:cNvPr id="55" name="Text 15">
            <a:extLst>
              <a:ext uri="{FF2B5EF4-FFF2-40B4-BE49-F238E27FC236}">
                <a16:creationId xmlns:a16="http://schemas.microsoft.com/office/drawing/2014/main" id="{0F176AFD-FEDC-121A-0569-074B513AE1B3}"/>
              </a:ext>
            </a:extLst>
          </p:cNvPr>
          <p:cNvSpPr/>
          <p:nvPr/>
        </p:nvSpPr>
        <p:spPr>
          <a:xfrm rot="16200000">
            <a:off x="3548932" y="461852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8D8E8"/>
                </a:solidFill>
              </a:rPr>
              <a:t>↓</a:t>
            </a:r>
            <a:endParaRPr lang="en-US" sz="1200" dirty="0"/>
          </a:p>
        </p:txBody>
      </p:sp>
      <p:pic>
        <p:nvPicPr>
          <p:cNvPr id="56" name="Graphic 56" descr="IT Security Firewall icon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00" y="1574800"/>
            <a:ext cx="317500" cy="317500"/>
          </a:xfrm>
          <a:prstGeom prst="rect">
            <a:avLst/>
          </a:prstGeom>
        </p:spPr>
      </p:pic>
      <p:pic>
        <p:nvPicPr>
          <p:cNvPr id="57" name="Graphic 57" descr="OT Security Firewall icon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00" y="3352800"/>
            <a:ext cx="317500" cy="317500"/>
          </a:xfrm>
          <a:prstGeom prst="rect">
            <a:avLst/>
          </a:prstGeom>
        </p:spPr>
      </p:pic>
      <p:pic>
        <p:nvPicPr>
          <p:cNvPr id="58" name="Graphic 58" descr="OT Security Firewall icon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00" y="4533900"/>
            <a:ext cx="317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171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Dal dato al valore — data pipeline end-to-end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77724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segments coinvolti: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2110740" y="749808"/>
            <a:ext cx="1120140" cy="27432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Shape 3"/>
          <p:cNvSpPr/>
          <p:nvPr/>
        </p:nvSpPr>
        <p:spPr>
          <a:xfrm>
            <a:off x="2110740" y="749808"/>
            <a:ext cx="36576" cy="274320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4"/>
          <p:cNvSpPr/>
          <p:nvPr/>
        </p:nvSpPr>
        <p:spPr>
          <a:xfrm>
            <a:off x="2220468" y="749808"/>
            <a:ext cx="10104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OT-DEA</a:t>
            </a:r>
            <a:endParaRPr lang="en-US" sz="900" dirty="0"/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5F8954A1-716E-1B26-3E35-7A06E716BFC4}"/>
              </a:ext>
            </a:extLst>
          </p:cNvPr>
          <p:cNvGrpSpPr/>
          <p:nvPr/>
        </p:nvGrpSpPr>
        <p:grpSpPr>
          <a:xfrm>
            <a:off x="3742944" y="748284"/>
            <a:ext cx="1117092" cy="274320"/>
            <a:chOff x="3336037" y="748284"/>
            <a:chExt cx="1117092" cy="274320"/>
          </a:xfrm>
        </p:grpSpPr>
        <p:sp>
          <p:nvSpPr>
            <p:cNvPr id="7" name="Shape 5"/>
            <p:cNvSpPr/>
            <p:nvPr/>
          </p:nvSpPr>
          <p:spPr>
            <a:xfrm>
              <a:off x="3336037" y="748284"/>
              <a:ext cx="1117092" cy="274320"/>
            </a:xfrm>
            <a:prstGeom prst="rect">
              <a:avLst/>
            </a:prstGeom>
            <a:solidFill>
              <a:srgbClr val="142F54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Shape 6"/>
            <p:cNvSpPr/>
            <p:nvPr/>
          </p:nvSpPr>
          <p:spPr>
            <a:xfrm>
              <a:off x="3336037" y="748284"/>
              <a:ext cx="36576" cy="274320"/>
            </a:xfrm>
            <a:prstGeom prst="rect">
              <a:avLst/>
            </a:prstGeom>
            <a:solidFill>
              <a:srgbClr val="FFD166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 7"/>
            <p:cNvSpPr/>
            <p:nvPr/>
          </p:nvSpPr>
          <p:spPr>
            <a:xfrm>
              <a:off x="3445765" y="748284"/>
              <a:ext cx="1007364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OT-SCADA</a:t>
              </a:r>
              <a:endParaRPr lang="en-US" sz="900" dirty="0"/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CB042047-F65A-B0DC-0260-5F79DD43380B}"/>
              </a:ext>
            </a:extLst>
          </p:cNvPr>
          <p:cNvGrpSpPr/>
          <p:nvPr/>
        </p:nvGrpSpPr>
        <p:grpSpPr>
          <a:xfrm>
            <a:off x="7027164" y="731520"/>
            <a:ext cx="1117092" cy="274320"/>
            <a:chOff x="7132320" y="749808"/>
            <a:chExt cx="1117092" cy="274320"/>
          </a:xfrm>
        </p:grpSpPr>
        <p:sp>
          <p:nvSpPr>
            <p:cNvPr id="10" name="Shape 8"/>
            <p:cNvSpPr/>
            <p:nvPr/>
          </p:nvSpPr>
          <p:spPr>
            <a:xfrm>
              <a:off x="7132320" y="749808"/>
              <a:ext cx="1117092" cy="274320"/>
            </a:xfrm>
            <a:prstGeom prst="rect">
              <a:avLst/>
            </a:prstGeom>
            <a:solidFill>
              <a:srgbClr val="142F54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Shape 9"/>
            <p:cNvSpPr/>
            <p:nvPr/>
          </p:nvSpPr>
          <p:spPr>
            <a:xfrm>
              <a:off x="7132320" y="749808"/>
              <a:ext cx="36576" cy="274320"/>
            </a:xfrm>
            <a:prstGeom prst="rect">
              <a:avLst/>
            </a:prstGeom>
            <a:solidFill>
              <a:srgbClr val="06D6A0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 10"/>
            <p:cNvSpPr/>
            <p:nvPr/>
          </p:nvSpPr>
          <p:spPr>
            <a:xfrm>
              <a:off x="7242048" y="749808"/>
              <a:ext cx="1007364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IT-DATA</a:t>
              </a:r>
              <a:endParaRPr lang="en-US" sz="900" dirty="0"/>
            </a:p>
          </p:txBody>
        </p:sp>
      </p:grpSp>
      <p:sp>
        <p:nvSpPr>
          <p:cNvPr id="13" name="Shape 11"/>
          <p:cNvSpPr/>
          <p:nvPr/>
        </p:nvSpPr>
        <p:spPr>
          <a:xfrm>
            <a:off x="365760" y="1188720"/>
            <a:ext cx="1965960" cy="22860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4" name="Shape 12"/>
          <p:cNvSpPr/>
          <p:nvPr/>
        </p:nvSpPr>
        <p:spPr>
          <a:xfrm>
            <a:off x="365760" y="1188720"/>
            <a:ext cx="1965960" cy="45720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5" name="Shape 13"/>
          <p:cNvSpPr/>
          <p:nvPr/>
        </p:nvSpPr>
        <p:spPr>
          <a:xfrm>
            <a:off x="1097280" y="1371600"/>
            <a:ext cx="457200" cy="457200"/>
          </a:xfrm>
          <a:prstGeom prst="ellipse">
            <a:avLst/>
          </a:prstGeom>
          <a:solidFill>
            <a:srgbClr val="0F2847"/>
          </a:solidFill>
          <a:ln w="25400">
            <a:solidFill>
              <a:srgbClr val="FF6B35"/>
            </a:solidFill>
            <a:prstDash val="solid"/>
          </a:ln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</a:p>
        </p:txBody>
      </p:sp>
      <p:sp>
        <p:nvSpPr>
          <p:cNvPr id="17" name="Text 15"/>
          <p:cNvSpPr/>
          <p:nvPr/>
        </p:nvSpPr>
        <p:spPr>
          <a:xfrm>
            <a:off x="457200" y="19202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Edge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Acquisition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57200" y="242316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OPC-UA, Modbus, SCADA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unificati da Edge Gateway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TLS encrypted connection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2560320" y="1188720"/>
            <a:ext cx="1965960" cy="22860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0" name="Shape 18"/>
          <p:cNvSpPr/>
          <p:nvPr/>
        </p:nvSpPr>
        <p:spPr>
          <a:xfrm>
            <a:off x="2560320" y="1188720"/>
            <a:ext cx="1965960" cy="45720"/>
          </a:xfrm>
          <a:prstGeom prst="rect">
            <a:avLst/>
          </a:prstGeom>
          <a:solidFill>
            <a:srgbClr val="FFD16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1" name="Shape 19"/>
          <p:cNvSpPr/>
          <p:nvPr/>
        </p:nvSpPr>
        <p:spPr>
          <a:xfrm>
            <a:off x="3291840" y="1371600"/>
            <a:ext cx="457200" cy="457200"/>
          </a:xfrm>
          <a:prstGeom prst="ellipse">
            <a:avLst/>
          </a:prstGeom>
          <a:solidFill>
            <a:srgbClr val="0F2847"/>
          </a:solidFill>
          <a:ln w="25400">
            <a:solidFill>
              <a:srgbClr val="FFD166"/>
            </a:solidFill>
            <a:prstDash val="solid"/>
          </a:ln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D16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</a:p>
        </p:txBody>
      </p:sp>
      <p:sp>
        <p:nvSpPr>
          <p:cNvPr id="23" name="Text 21"/>
          <p:cNvSpPr/>
          <p:nvPr/>
        </p:nvSpPr>
        <p:spPr>
          <a:xfrm>
            <a:off x="2651760" y="19202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Central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SCADA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2651760" y="242316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 telemetria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Tag convergence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tutti i remote sites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4754880" y="1188720"/>
            <a:ext cx="1965960" cy="22860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6" name="Shape 24"/>
          <p:cNvSpPr/>
          <p:nvPr/>
        </p:nvSpPr>
        <p:spPr>
          <a:xfrm>
            <a:off x="4754880" y="1188720"/>
            <a:ext cx="1965960" cy="45720"/>
          </a:xfrm>
          <a:prstGeom prst="rect">
            <a:avLst/>
          </a:prstGeom>
          <a:solidFill>
            <a:srgbClr val="06D6A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7" name="Shape 25"/>
          <p:cNvSpPr/>
          <p:nvPr/>
        </p:nvSpPr>
        <p:spPr>
          <a:xfrm>
            <a:off x="5486400" y="1371600"/>
            <a:ext cx="457200" cy="457200"/>
          </a:xfrm>
          <a:prstGeom prst="ellipse">
            <a:avLst/>
          </a:prstGeom>
          <a:solidFill>
            <a:srgbClr val="0F2847"/>
          </a:solidFill>
          <a:ln w="25400">
            <a:solidFill>
              <a:srgbClr val="06D6A0"/>
            </a:solidFill>
            <a:prstDash val="solid"/>
          </a:ln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6D6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</a:p>
        </p:txBody>
      </p:sp>
      <p:sp>
        <p:nvSpPr>
          <p:cNvPr id="29" name="Text 27"/>
          <p:cNvSpPr/>
          <p:nvPr/>
        </p:nvSpPr>
        <p:spPr>
          <a:xfrm>
            <a:off x="4846320" y="19202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Streaming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Ingestion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4846320" y="242316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data streaming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 private endpoint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 public internet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6949440" y="1188720"/>
            <a:ext cx="1965960" cy="22860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2" name="Shape 30"/>
          <p:cNvSpPr/>
          <p:nvPr/>
        </p:nvSpPr>
        <p:spPr>
          <a:xfrm>
            <a:off x="6949440" y="1188720"/>
            <a:ext cx="1965960" cy="45720"/>
          </a:xfrm>
          <a:prstGeom prst="rect">
            <a:avLst/>
          </a:prstGeom>
          <a:solidFill>
            <a:srgbClr val="06D6A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3" name="Shape 31"/>
          <p:cNvSpPr/>
          <p:nvPr/>
        </p:nvSpPr>
        <p:spPr>
          <a:xfrm>
            <a:off x="7680960" y="1371600"/>
            <a:ext cx="457200" cy="457200"/>
          </a:xfrm>
          <a:prstGeom prst="ellipse">
            <a:avLst/>
          </a:prstGeom>
          <a:solidFill>
            <a:srgbClr val="0F2847"/>
          </a:solidFill>
          <a:ln w="25400">
            <a:solidFill>
              <a:srgbClr val="06D6A0"/>
            </a:solidFill>
            <a:prstDash val="solid"/>
          </a:ln>
        </p:spPr>
        <p:txBody>
          <a:bodyPr wrap="square" lIns="0" tIns="0" rIns="0" bIns="0" anchor="ctr" anchorCtr="0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6D6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</a:p>
        </p:txBody>
      </p:sp>
      <p:sp>
        <p:nvSpPr>
          <p:cNvPr id="35" name="Text 33"/>
          <p:cNvSpPr/>
          <p:nvPr/>
        </p:nvSpPr>
        <p:spPr>
          <a:xfrm>
            <a:off x="7040880" y="1920240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IIoT Data Lake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Analytics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7040880" y="2423160"/>
            <a:ext cx="1783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 Storage data lake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 Source of Truth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Normalize, contextualize</a:t>
            </a:r>
            <a:endParaRPr lang="en-US" sz="900" dirty="0"/>
          </a:p>
        </p:txBody>
      </p:sp>
      <p:pic>
        <p:nvPicPr>
          <p:cNvPr id="37" name="Image 0" descr="preencoded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1720" y="2057400"/>
            <a:ext cx="228600" cy="228600"/>
          </a:xfrm>
          <a:prstGeom prst="rect">
            <a:avLst/>
          </a:prstGeom>
        </p:spPr>
      </p:pic>
      <p:pic>
        <p:nvPicPr>
          <p:cNvPr id="38" name="Image 1" descr="preencoded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6280" y="2057400"/>
            <a:ext cx="228600" cy="228600"/>
          </a:xfrm>
          <a:prstGeom prst="rect">
            <a:avLst/>
          </a:prstGeom>
        </p:spPr>
      </p:pic>
      <p:pic>
        <p:nvPicPr>
          <p:cNvPr id="39" name="Image 2" descr="preencoded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0840" y="2057400"/>
            <a:ext cx="228600" cy="228600"/>
          </a:xfrm>
          <a:prstGeom prst="rect">
            <a:avLst/>
          </a:prstGeom>
        </p:spPr>
      </p:pic>
      <p:sp>
        <p:nvSpPr>
          <p:cNvPr id="40" name="Shape 35"/>
          <p:cNvSpPr/>
          <p:nvPr/>
        </p:nvSpPr>
        <p:spPr>
          <a:xfrm>
            <a:off x="365760" y="3562646"/>
            <a:ext cx="8549640" cy="45719"/>
          </a:xfrm>
          <a:prstGeom prst="rect">
            <a:avLst/>
          </a:prstGeom>
          <a:solidFill>
            <a:srgbClr val="06D6A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1" name="Text 36"/>
          <p:cNvSpPr/>
          <p:nvPr/>
        </p:nvSpPr>
        <p:spPr>
          <a:xfrm>
            <a:off x="365760" y="362166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cases abilitati</a:t>
            </a:r>
            <a:endParaRPr lang="en-US" sz="1000" dirty="0"/>
          </a:p>
        </p:txBody>
      </p:sp>
      <p:sp>
        <p:nvSpPr>
          <p:cNvPr id="42" name="Shape 37"/>
          <p:cNvSpPr/>
          <p:nvPr/>
        </p:nvSpPr>
        <p:spPr>
          <a:xfrm>
            <a:off x="365760" y="3849090"/>
            <a:ext cx="1965960" cy="9144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4" name="Text 38"/>
          <p:cNvSpPr/>
          <p:nvPr/>
        </p:nvSpPr>
        <p:spPr>
          <a:xfrm>
            <a:off x="804672" y="389481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Real-time Situation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Awareness</a:t>
            </a:r>
            <a:endParaRPr lang="en-US" sz="900" dirty="0"/>
          </a:p>
        </p:txBody>
      </p:sp>
      <p:sp>
        <p:nvSpPr>
          <p:cNvPr id="45" name="Text 39"/>
          <p:cNvSpPr/>
          <p:nvPr/>
        </p:nvSpPr>
        <p:spPr>
          <a:xfrm>
            <a:off x="804672" y="426057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Near real-time dashboards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monitoring pipeline</a:t>
            </a:r>
            <a:endParaRPr lang="en-US" sz="800" dirty="0"/>
          </a:p>
        </p:txBody>
      </p:sp>
      <p:sp>
        <p:nvSpPr>
          <p:cNvPr id="46" name="Shape 40"/>
          <p:cNvSpPr/>
          <p:nvPr/>
        </p:nvSpPr>
        <p:spPr>
          <a:xfrm>
            <a:off x="2514600" y="3849090"/>
            <a:ext cx="1965960" cy="9144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8" name="Text 41"/>
          <p:cNvSpPr/>
          <p:nvPr/>
        </p:nvSpPr>
        <p:spPr>
          <a:xfrm>
            <a:off x="2953512" y="389481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Advanced Analytics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Reporting</a:t>
            </a:r>
            <a:endParaRPr lang="en-US" sz="900" dirty="0"/>
          </a:p>
        </p:txBody>
      </p:sp>
      <p:sp>
        <p:nvSpPr>
          <p:cNvPr id="49" name="Text 42"/>
          <p:cNvSpPr/>
          <p:nvPr/>
        </p:nvSpPr>
        <p:spPr>
          <a:xfrm>
            <a:off x="2953512" y="426057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curve analysis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ratio tracking</a:t>
            </a:r>
            <a:endParaRPr lang="en-US" sz="800" dirty="0"/>
          </a:p>
        </p:txBody>
      </p:sp>
      <p:sp>
        <p:nvSpPr>
          <p:cNvPr id="50" name="Shape 43"/>
          <p:cNvSpPr/>
          <p:nvPr/>
        </p:nvSpPr>
        <p:spPr>
          <a:xfrm>
            <a:off x="4663440" y="3849090"/>
            <a:ext cx="1965960" cy="9144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2" name="Text 44"/>
          <p:cNvSpPr/>
          <p:nvPr/>
        </p:nvSpPr>
        <p:spPr>
          <a:xfrm>
            <a:off x="5102352" y="389481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AI/ML Predictive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Maintenance</a:t>
            </a:r>
            <a:endParaRPr lang="en-US" sz="900" dirty="0"/>
          </a:p>
        </p:txBody>
      </p:sp>
      <p:sp>
        <p:nvSpPr>
          <p:cNvPr id="53" name="Text 45"/>
          <p:cNvSpPr/>
          <p:nvPr/>
        </p:nvSpPr>
        <p:spPr>
          <a:xfrm>
            <a:off x="5102352" y="426057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Anomaly detection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Manutenzione</a:t>
            </a: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8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preventiva</a:t>
            </a:r>
            <a:endParaRPr lang="en-US" sz="800" dirty="0"/>
          </a:p>
        </p:txBody>
      </p:sp>
      <p:sp>
        <p:nvSpPr>
          <p:cNvPr id="54" name="Shape 46"/>
          <p:cNvSpPr/>
          <p:nvPr/>
        </p:nvSpPr>
        <p:spPr>
          <a:xfrm>
            <a:off x="6812280" y="3849090"/>
            <a:ext cx="1965960" cy="9144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6" name="Text 47"/>
          <p:cNvSpPr/>
          <p:nvPr/>
        </p:nvSpPr>
        <p:spPr>
          <a:xfrm>
            <a:off x="7251192" y="389481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Remote Operations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Control</a:t>
            </a:r>
            <a:endParaRPr lang="en-US" sz="900" dirty="0"/>
          </a:p>
        </p:txBody>
      </p:sp>
      <p:sp>
        <p:nvSpPr>
          <p:cNvPr id="57" name="Text 48"/>
          <p:cNvSpPr/>
          <p:nvPr/>
        </p:nvSpPr>
        <p:spPr>
          <a:xfrm>
            <a:off x="7251192" y="426057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Accesso </a:t>
            </a:r>
            <a:r>
              <a:rPr lang="en-US" sz="8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remoto</a:t>
            </a: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8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sicuro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 OT-Maintenance segment</a:t>
            </a:r>
            <a:endParaRPr lang="en-US" sz="800" dirty="0"/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8E5AA534-927E-D559-0A14-A6524ED798CA}"/>
              </a:ext>
            </a:extLst>
          </p:cNvPr>
          <p:cNvGrpSpPr/>
          <p:nvPr/>
        </p:nvGrpSpPr>
        <p:grpSpPr>
          <a:xfrm>
            <a:off x="5385054" y="731520"/>
            <a:ext cx="1117092" cy="274320"/>
            <a:chOff x="4690872" y="740664"/>
            <a:chExt cx="1117092" cy="274320"/>
          </a:xfrm>
        </p:grpSpPr>
        <p:sp>
          <p:nvSpPr>
            <p:cNvPr id="58" name="Shape 8">
              <a:extLst>
                <a:ext uri="{FF2B5EF4-FFF2-40B4-BE49-F238E27FC236}">
                  <a16:creationId xmlns:a16="http://schemas.microsoft.com/office/drawing/2014/main" id="{93F55ECE-9BFF-3549-DCFF-1294A4A08F3E}"/>
                </a:ext>
              </a:extLst>
            </p:cNvPr>
            <p:cNvSpPr/>
            <p:nvPr/>
          </p:nvSpPr>
          <p:spPr>
            <a:xfrm>
              <a:off x="4690872" y="740664"/>
              <a:ext cx="1117092" cy="274320"/>
            </a:xfrm>
            <a:prstGeom prst="rect">
              <a:avLst/>
            </a:prstGeom>
            <a:solidFill>
              <a:srgbClr val="142F54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Shape 9">
              <a:extLst>
                <a:ext uri="{FF2B5EF4-FFF2-40B4-BE49-F238E27FC236}">
                  <a16:creationId xmlns:a16="http://schemas.microsoft.com/office/drawing/2014/main" id="{A1A79F25-BE97-20A3-7A64-C4B1B772246F}"/>
                </a:ext>
              </a:extLst>
            </p:cNvPr>
            <p:cNvSpPr/>
            <p:nvPr/>
          </p:nvSpPr>
          <p:spPr>
            <a:xfrm>
              <a:off x="4690872" y="740664"/>
              <a:ext cx="36576" cy="274320"/>
            </a:xfrm>
            <a:prstGeom prst="rect">
              <a:avLst/>
            </a:prstGeom>
            <a:solidFill>
              <a:srgbClr val="06D6A0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Text 10">
              <a:extLst>
                <a:ext uri="{FF2B5EF4-FFF2-40B4-BE49-F238E27FC236}">
                  <a16:creationId xmlns:a16="http://schemas.microsoft.com/office/drawing/2014/main" id="{A6A378AB-E354-F7E2-5DA4-F9C465430972}"/>
                </a:ext>
              </a:extLst>
            </p:cNvPr>
            <p:cNvSpPr/>
            <p:nvPr/>
          </p:nvSpPr>
          <p:spPr>
            <a:xfrm>
              <a:off x="4800601" y="740664"/>
              <a:ext cx="970788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IT-INGEST</a:t>
              </a:r>
              <a:endParaRPr lang="en-US" sz="900" dirty="0"/>
            </a:p>
          </p:txBody>
        </p:sp>
      </p:grpSp>
      <p:pic>
        <p:nvPicPr>
          <p:cNvPr id="64" name="Graphic 64" descr="Real-time Situation Awareness icon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" y="3925290"/>
            <a:ext cx="279400" cy="279400"/>
          </a:xfrm>
          <a:prstGeom prst="rect">
            <a:avLst/>
          </a:prstGeom>
        </p:spPr>
      </p:pic>
      <p:pic>
        <p:nvPicPr>
          <p:cNvPr id="65" name="Graphic 65" descr="Advanced Analytics icon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8900" y="3925290"/>
            <a:ext cx="279400" cy="279400"/>
          </a:xfrm>
          <a:prstGeom prst="rect">
            <a:avLst/>
          </a:prstGeom>
        </p:spPr>
      </p:pic>
      <p:pic>
        <p:nvPicPr>
          <p:cNvPr id="66" name="Graphic 66" descr="AI/ML Predictive Maintenance icon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5200" y="3925290"/>
            <a:ext cx="279400" cy="279400"/>
          </a:xfrm>
          <a:prstGeom prst="rect">
            <a:avLst/>
          </a:prstGeom>
        </p:spPr>
      </p:pic>
      <p:pic>
        <p:nvPicPr>
          <p:cNvPr id="67" name="Graphic 67" descr="Remote Operations icon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1500" y="392529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6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162050" y="365760"/>
            <a:ext cx="502920" cy="50292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457200" y="960120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Private Network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457200" y="1234440"/>
            <a:ext cx="1920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 private, zero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internet for OT</a:t>
            </a:r>
            <a:endParaRPr lang="en-US" sz="900" dirty="0"/>
          </a:p>
        </p:txBody>
      </p:sp>
      <p:sp>
        <p:nvSpPr>
          <p:cNvPr id="7" name="Shape 4"/>
          <p:cNvSpPr/>
          <p:nvPr/>
        </p:nvSpPr>
        <p:spPr>
          <a:xfrm>
            <a:off x="3308350" y="365760"/>
            <a:ext cx="502920" cy="50292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Text 5"/>
          <p:cNvSpPr/>
          <p:nvPr/>
        </p:nvSpPr>
        <p:spPr>
          <a:xfrm>
            <a:off x="2606040" y="960120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Segment Isolation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2606040" y="1234440"/>
            <a:ext cx="1920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Software-defined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segments</a:t>
            </a:r>
            <a:endParaRPr lang="en-US" sz="900" dirty="0"/>
          </a:p>
        </p:txBody>
      </p:sp>
      <p:sp>
        <p:nvSpPr>
          <p:cNvPr id="11" name="Shape 7"/>
          <p:cNvSpPr/>
          <p:nvPr/>
        </p:nvSpPr>
        <p:spPr>
          <a:xfrm>
            <a:off x="5454650" y="365760"/>
            <a:ext cx="502920" cy="502920"/>
          </a:xfrm>
          <a:prstGeom prst="ellipse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8"/>
          <p:cNvSpPr/>
          <p:nvPr/>
        </p:nvSpPr>
        <p:spPr>
          <a:xfrm>
            <a:off x="4754880" y="960120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Traffic Control</a:t>
            </a:r>
            <a:endParaRPr lang="en-US" sz="1100" dirty="0"/>
          </a:p>
        </p:txBody>
      </p:sp>
      <p:sp>
        <p:nvSpPr>
          <p:cNvPr id="14" name="Text 9"/>
          <p:cNvSpPr/>
          <p:nvPr/>
        </p:nvSpPr>
        <p:spPr>
          <a:xfrm>
            <a:off x="4754880" y="1234440"/>
            <a:ext cx="1920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E-W / N-S firewall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inspection per segment</a:t>
            </a:r>
            <a:endParaRPr lang="en-US" sz="900" dirty="0"/>
          </a:p>
        </p:txBody>
      </p:sp>
      <p:sp>
        <p:nvSpPr>
          <p:cNvPr id="15" name="Shape 10"/>
          <p:cNvSpPr/>
          <p:nvPr/>
        </p:nvSpPr>
        <p:spPr>
          <a:xfrm>
            <a:off x="7613650" y="365760"/>
            <a:ext cx="502920" cy="502920"/>
          </a:xfrm>
          <a:prstGeom prst="ellipse">
            <a:avLst/>
          </a:prstGeom>
          <a:solidFill>
            <a:srgbClr val="06D6A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7" name="Text 11"/>
          <p:cNvSpPr/>
          <p:nvPr/>
        </p:nvSpPr>
        <p:spPr>
          <a:xfrm>
            <a:off x="6903720" y="960120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Data Intelligence</a:t>
            </a:r>
            <a:endParaRPr lang="en-US" sz="1100" dirty="0"/>
          </a:p>
        </p:txBody>
      </p:sp>
      <p:sp>
        <p:nvSpPr>
          <p:cNvPr id="18" name="Text 12"/>
          <p:cNvSpPr/>
          <p:nvPr/>
        </p:nvSpPr>
        <p:spPr>
          <a:xfrm>
            <a:off x="6903720" y="1234440"/>
            <a:ext cx="1920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IIoT Data Lake,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ready</a:t>
            </a:r>
            <a:endParaRPr lang="en-US" sz="900" dirty="0"/>
          </a:p>
        </p:txBody>
      </p:sp>
      <p:sp>
        <p:nvSpPr>
          <p:cNvPr id="19" name="Shape 13"/>
          <p:cNvSpPr/>
          <p:nvPr/>
        </p:nvSpPr>
        <p:spPr>
          <a:xfrm>
            <a:off x="1828800" y="1874520"/>
            <a:ext cx="5486400" cy="36576"/>
          </a:xfrm>
          <a:prstGeom prst="rect">
            <a:avLst/>
          </a:prstGeom>
          <a:solidFill>
            <a:srgbClr val="C8D8E8">
              <a:alpha val="40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0" name="Text 14"/>
          <p:cNvSpPr/>
          <p:nvPr/>
        </p:nvSpPr>
        <p:spPr>
          <a:xfrm>
            <a:off x="914400" y="21031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D0E0F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Non stiamo portando OT nel cloud.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914400" y="26517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Stiamo portando</a:t>
            </a:r>
            <a:endParaRPr lang="en-US" sz="3000" dirty="0"/>
          </a:p>
        </p:txBody>
      </p:sp>
      <p:sp>
        <p:nvSpPr>
          <p:cNvPr id="22" name="Text 16"/>
          <p:cNvSpPr/>
          <p:nvPr/>
        </p:nvSpPr>
        <p:spPr>
          <a:xfrm>
            <a:off x="914400" y="310896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l'industria nel futuro.</a:t>
            </a:r>
            <a:endParaRPr lang="en-US" sz="3400" dirty="0"/>
          </a:p>
        </p:txBody>
      </p:sp>
      <p:sp>
        <p:nvSpPr>
          <p:cNvPr id="23" name="Shape 17"/>
          <p:cNvSpPr/>
          <p:nvPr/>
        </p:nvSpPr>
        <p:spPr>
          <a:xfrm>
            <a:off x="0" y="4343400"/>
            <a:ext cx="9144000" cy="423863"/>
          </a:xfrm>
          <a:prstGeom prst="rect">
            <a:avLst/>
          </a:prstGeom>
          <a:solidFill>
            <a:srgbClr val="0F28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4" name="Text 18"/>
          <p:cNvSpPr/>
          <p:nvPr/>
        </p:nvSpPr>
        <p:spPr>
          <a:xfrm>
            <a:off x="914400" y="4343400"/>
            <a:ext cx="7315200" cy="434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</a:rPr>
              <a:t>Grazie.  |  Domande?</a:t>
            </a:r>
          </a:p>
        </p:txBody>
      </p:sp>
      <p:pic>
        <p:nvPicPr>
          <p:cNvPr id="25" name="Graphic 25" descr="Private Network lock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0950" y="457200"/>
            <a:ext cx="330200" cy="330200"/>
          </a:xfrm>
          <a:prstGeom prst="rect">
            <a:avLst/>
          </a:prstGeom>
        </p:spPr>
      </p:pic>
      <p:pic>
        <p:nvPicPr>
          <p:cNvPr id="26" name="Graphic 26" descr="Segment Isolation wall icon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7250" y="457200"/>
            <a:ext cx="330200" cy="330200"/>
          </a:xfrm>
          <a:prstGeom prst="rect">
            <a:avLst/>
          </a:prstGeom>
        </p:spPr>
      </p:pic>
      <p:pic>
        <p:nvPicPr>
          <p:cNvPr id="27" name="Graphic 27" descr="Traffic Control shield icon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550" y="457200"/>
            <a:ext cx="330200" cy="330200"/>
          </a:xfrm>
          <a:prstGeom prst="rect">
            <a:avLst/>
          </a:prstGeom>
        </p:spPr>
      </p:pic>
      <p:pic>
        <p:nvPicPr>
          <p:cNvPr id="28" name="Graphic 28" descr="Data Intelligence lightbulb icon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02550" y="457200"/>
            <a:ext cx="330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62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450BE8-CEDE-4F1A-A983-1089FFF8955F}"/>
              </a:ext>
            </a:extLst>
          </p:cNvPr>
          <p:cNvSpPr txBox="1"/>
          <p:nvPr/>
        </p:nvSpPr>
        <p:spPr>
          <a:xfrm>
            <a:off x="2159000" y="251533"/>
            <a:ext cx="5080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it-IT" sz="2200" b="1" dirty="0">
                <a:solidFill>
                  <a:srgbClr val="FF6B35"/>
                </a:solidFill>
                <a:latin typeface="Candal"/>
              </a:rPr>
              <a:t>Emanuel Russo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EB8FAB-64E8-40E0-9946-0DEE353E94A0}"/>
              </a:ext>
            </a:extLst>
          </p:cNvPr>
          <p:cNvSpPr txBox="1"/>
          <p:nvPr/>
        </p:nvSpPr>
        <p:spPr>
          <a:xfrm>
            <a:off x="2159000" y="696033"/>
            <a:ext cx="5080000" cy="3175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it-IT" sz="1600">
                <a:solidFill>
                  <a:srgbClr val="69C4CD"/>
                </a:solidFill>
                <a:latin typeface="Candal"/>
              </a:rPr>
              <a:t>NTT DATA Italia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E8C60DC-C395-443D-8F5D-C5DED5C085E8}"/>
              </a:ext>
            </a:extLst>
          </p:cNvPr>
          <p:cNvSpPr/>
          <p:nvPr/>
        </p:nvSpPr>
        <p:spPr>
          <a:xfrm>
            <a:off x="1231900" y="1714500"/>
            <a:ext cx="2857500" cy="2032000"/>
          </a:xfrm>
          <a:prstGeom prst="roundRect">
            <a:avLst/>
          </a:prstGeom>
          <a:solidFill>
            <a:srgbClr val="142F5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3BE9A62-D1A8-445B-966D-3DB737C89E89}"/>
              </a:ext>
            </a:extLst>
          </p:cNvPr>
          <p:cNvSpPr/>
          <p:nvPr/>
        </p:nvSpPr>
        <p:spPr>
          <a:xfrm>
            <a:off x="4927600" y="1714500"/>
            <a:ext cx="2857500" cy="2032000"/>
          </a:xfrm>
          <a:prstGeom prst="roundRect">
            <a:avLst/>
          </a:prstGeom>
          <a:solidFill>
            <a:srgbClr val="142F5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B0D17F-64FF-4C6D-9171-9CC016F35683}"/>
              </a:ext>
            </a:extLst>
          </p:cNvPr>
          <p:cNvSpPr txBox="1"/>
          <p:nvPr/>
        </p:nvSpPr>
        <p:spPr>
          <a:xfrm>
            <a:off x="1460500" y="3149616"/>
            <a:ext cx="2286000" cy="338554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it-IT" sz="1600" b="1" dirty="0">
                <a:solidFill>
                  <a:srgbClr val="FF6B35"/>
                </a:solidFill>
                <a:latin typeface="Georgia"/>
              </a:rPr>
              <a:t>Medium Blog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99C760-CA0A-46DD-AFDF-317E28DA7347}"/>
              </a:ext>
            </a:extLst>
          </p:cNvPr>
          <p:cNvSpPr txBox="1"/>
          <p:nvPr/>
        </p:nvSpPr>
        <p:spPr>
          <a:xfrm>
            <a:off x="1460500" y="3401644"/>
            <a:ext cx="2667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it-IT" sz="1400">
                <a:solidFill>
                  <a:srgbClr val="D0E0F0"/>
                </a:solidFill>
                <a:latin typeface="Calibri"/>
                <a:ea typeface="Calibri"/>
                <a:cs typeface="Calibri"/>
              </a:rPr>
              <a:t>emanuelrusso93.medium.com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77F581-196A-4CEB-8865-4256AF8A39E6}"/>
              </a:ext>
            </a:extLst>
          </p:cNvPr>
          <p:cNvSpPr txBox="1"/>
          <p:nvPr/>
        </p:nvSpPr>
        <p:spPr>
          <a:xfrm>
            <a:off x="5191369" y="3143473"/>
            <a:ext cx="2286000" cy="338554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it-IT" sz="1600" b="1" dirty="0">
                <a:solidFill>
                  <a:srgbClr val="FF6B35"/>
                </a:solidFill>
                <a:latin typeface="Georgia"/>
              </a:rPr>
              <a:t>LinkedIn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070297A-D1CC-4609-993D-C2AEA9CC929B}"/>
              </a:ext>
            </a:extLst>
          </p:cNvPr>
          <p:cNvSpPr txBox="1"/>
          <p:nvPr/>
        </p:nvSpPr>
        <p:spPr>
          <a:xfrm>
            <a:off x="5118100" y="3397473"/>
            <a:ext cx="2667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it-IT" sz="1400">
                <a:solidFill>
                  <a:srgbClr val="D0E0F0"/>
                </a:solidFill>
                <a:latin typeface="Calibri"/>
                <a:ea typeface="Calibri"/>
                <a:cs typeface="Calibri"/>
              </a:rPr>
              <a:t>linkedin.com/in/emanuel-russo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883D58D-CD3D-4243-B746-93405F5FF0DF}"/>
              </a:ext>
            </a:extLst>
          </p:cNvPr>
          <p:cNvSpPr/>
          <p:nvPr/>
        </p:nvSpPr>
        <p:spPr>
          <a:xfrm>
            <a:off x="0" y="4318000"/>
            <a:ext cx="9144000" cy="449263"/>
          </a:xfrm>
          <a:prstGeom prst="rect">
            <a:avLst/>
          </a:prstGeom>
          <a:solidFill>
            <a:srgbClr val="0F2847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pic>
        <p:nvPicPr>
          <p:cNvPr id="900" name="QR Medium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673"/>
          <a:stretch>
            <a:fillRect/>
          </a:stretch>
        </p:blipFill>
        <p:spPr>
          <a:xfrm>
            <a:off x="2060980" y="1873589"/>
            <a:ext cx="1199339" cy="1210561"/>
          </a:xfrm>
          <a:prstGeom prst="rect">
            <a:avLst/>
          </a:prstGeom>
        </p:spPr>
      </p:pic>
      <p:pic>
        <p:nvPicPr>
          <p:cNvPr id="902" name="Graphic 902" descr="Megaphone icon in bottom banner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400" y="4339361"/>
            <a:ext cx="406400" cy="4064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75E5B27-0D42-4A15-AB42-0FBCC84B0B52}"/>
              </a:ext>
            </a:extLst>
          </p:cNvPr>
          <p:cNvSpPr txBox="1"/>
          <p:nvPr/>
        </p:nvSpPr>
        <p:spPr>
          <a:xfrm>
            <a:off x="1270000" y="4318000"/>
            <a:ext cx="7086600" cy="449123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Scansiona per </a:t>
            </a:r>
            <a:r>
              <a:rPr lang="en-US" sz="1600" b="1" dirty="0" err="1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connetterti</a:t>
            </a: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con me</a:t>
            </a:r>
            <a:endParaRPr lang="en-US" sz="1600" b="1" dirty="0">
              <a:solidFill>
                <a:srgbClr val="FF6B35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19" name="PhotoPlaceholder">
            <a:extLst>
              <a:ext uri="{FF2B5EF4-FFF2-40B4-BE49-F238E27FC236}">
                <a16:creationId xmlns:a16="http://schemas.microsoft.com/office/drawing/2014/main" id="{99D224D5-3169-4733-81BB-57AF3D5AE9A4}"/>
              </a:ext>
            </a:extLst>
          </p:cNvPr>
          <p:cNvSpPr/>
          <p:nvPr/>
        </p:nvSpPr>
        <p:spPr>
          <a:xfrm>
            <a:off x="914400" y="228600"/>
            <a:ext cx="1079500" cy="1079500"/>
          </a:xfrm>
          <a:prstGeom prst="ellipse">
            <a:avLst/>
          </a:prstGeom>
          <a:solidFill>
            <a:srgbClr val="142F54"/>
          </a:solidFill>
          <a:ln w="38100" cap="flat" cmpd="sng" algn="ctr">
            <a:solidFill>
              <a:srgbClr val="FF6B3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it-IT" sz="2800" b="1">
                <a:solidFill>
                  <a:srgbClr val="FF6B35"/>
                </a:solidFill>
                <a:latin typeface="Georgia"/>
              </a:rPr>
              <a:t>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6296990-6030-41E8-A366-CDAE6CE21115}"/>
              </a:ext>
            </a:extLst>
          </p:cNvPr>
          <p:cNvSpPr txBox="1"/>
          <p:nvPr/>
        </p:nvSpPr>
        <p:spPr>
          <a:xfrm>
            <a:off x="2159000" y="1013533"/>
            <a:ext cx="5080000" cy="30777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it-IT" sz="1400" i="1" dirty="0">
                <a:solidFill>
                  <a:srgbClr val="D0E0F0"/>
                </a:solidFill>
                <a:latin typeface="Georgia"/>
              </a:rPr>
              <a:t>Head of Cloud </a:t>
            </a:r>
            <a:r>
              <a:rPr lang="it-IT" sz="1400" i="1" dirty="0" err="1">
                <a:solidFill>
                  <a:srgbClr val="D0E0F0"/>
                </a:solidFill>
                <a:latin typeface="Georgia"/>
              </a:rPr>
              <a:t>Infrastructure</a:t>
            </a:r>
            <a:r>
              <a:rPr lang="it-IT" sz="1400" i="1" dirty="0">
                <a:solidFill>
                  <a:srgbClr val="D0E0F0"/>
                </a:solidFill>
                <a:latin typeface="Georgia"/>
              </a:rPr>
              <a:t> &amp; Platform</a:t>
            </a:r>
          </a:p>
        </p:txBody>
      </p:sp>
      <p:sp>
        <p:nvSpPr>
          <p:cNvPr id="22" name="PhotoRing">
            <a:extLst>
              <a:ext uri="{FF2B5EF4-FFF2-40B4-BE49-F238E27FC236}">
                <a16:creationId xmlns:a16="http://schemas.microsoft.com/office/drawing/2014/main" id="{0F65A5BF-95A0-4A3B-AF25-4A50E1C0B94D}"/>
              </a:ext>
            </a:extLst>
          </p:cNvPr>
          <p:cNvSpPr/>
          <p:nvPr/>
        </p:nvSpPr>
        <p:spPr>
          <a:xfrm>
            <a:off x="863600" y="177800"/>
            <a:ext cx="1181100" cy="11811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BC115F0-655B-4558-BF76-481F3E751D08}"/>
              </a:ext>
            </a:extLst>
          </p:cNvPr>
          <p:cNvSpPr/>
          <p:nvPr/>
        </p:nvSpPr>
        <p:spPr>
          <a:xfrm>
            <a:off x="914400" y="1460500"/>
            <a:ext cx="7315200" cy="25400"/>
          </a:xfrm>
          <a:prstGeom prst="rect">
            <a:avLst/>
          </a:prstGeom>
          <a:solidFill>
            <a:srgbClr val="FF6B3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5BB73A1A-D5B4-35F0-5DAB-F9CE00D3C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1643"/>
          <a:stretch>
            <a:fillRect/>
          </a:stretch>
        </p:blipFill>
        <p:spPr>
          <a:xfrm>
            <a:off x="5750330" y="1888393"/>
            <a:ext cx="1199339" cy="11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9BBFA-BA55-4281-C7F5-529815738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483C9DD-4B21-85E7-E8D7-98450CA5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65A12DB-FED4-7278-8B7D-F9531E56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74" y="2323093"/>
            <a:ext cx="7811853" cy="595073"/>
          </a:xfrm>
        </p:spPr>
        <p:txBody>
          <a:bodyPr>
            <a:noAutofit/>
          </a:bodyPr>
          <a:lstStyle/>
          <a:p>
            <a:r>
              <a:rPr lang="it-IT" sz="3000" dirty="0">
                <a:solidFill>
                  <a:srgbClr val="69C4CD"/>
                </a:solidFill>
                <a:latin typeface="Candal" panose="02000503000000020004" pitchFamily="2" charset="77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48100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"/>
          <p:cNvSpPr/>
          <p:nvPr/>
        </p:nvSpPr>
        <p:spPr>
          <a:xfrm>
            <a:off x="736600" y="95740"/>
            <a:ext cx="5080000" cy="508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>
              <a:buNone/>
            </a:pPr>
            <a:r>
              <a:rPr lang="it-IT" sz="3200" b="1" dirty="0">
                <a:solidFill>
                  <a:srgbClr val="FFFFFF"/>
                </a:solidFill>
                <a:latin typeface="Georgia" pitchFamily="34" charset="0"/>
              </a:rPr>
              <a:t>Chi sono?</a:t>
            </a:r>
          </a:p>
        </p:txBody>
      </p:sp>
      <p:sp>
        <p:nvSpPr>
          <p:cNvPr id="101" name="Subtitle"/>
          <p:cNvSpPr/>
          <p:nvPr/>
        </p:nvSpPr>
        <p:spPr>
          <a:xfrm>
            <a:off x="736600" y="635000"/>
            <a:ext cx="7670800" cy="5334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>
              <a:buNone/>
            </a:pPr>
            <a:r>
              <a:rPr lang="it-IT" b="1" dirty="0">
                <a:solidFill>
                  <a:srgbClr val="FF6B35"/>
                </a:solidFill>
                <a:latin typeface="Georgia" pitchFamily="34" charset="0"/>
              </a:rPr>
              <a:t>Emanuel Russo</a:t>
            </a:r>
            <a:r>
              <a:rPr lang="it-IT" sz="1400" dirty="0">
                <a:solidFill>
                  <a:srgbClr val="C8D8E8"/>
                </a:solidFill>
                <a:latin typeface="Calibri" pitchFamily="34" charset="0"/>
              </a:rPr>
              <a:t>  </a:t>
            </a:r>
            <a:r>
              <a:rPr lang="it-IT" sz="1600" dirty="0">
                <a:solidFill>
                  <a:srgbClr val="C8D8E8"/>
                </a:solidFill>
                <a:latin typeface="Calibri" pitchFamily="34" charset="0"/>
              </a:rPr>
              <a:t>|  </a:t>
            </a:r>
            <a:r>
              <a:rPr lang="it-IT" sz="1400" dirty="0">
                <a:solidFill>
                  <a:srgbClr val="C8D8E8"/>
                </a:solidFill>
                <a:latin typeface="Calibri" pitchFamily="34" charset="0"/>
              </a:rPr>
              <a:t>Director, Head of Cloud Infrastructure &amp; Platform @ NTT DATA Italia</a:t>
            </a:r>
            <a:endParaRPr lang="it-IT" sz="1600" dirty="0">
              <a:solidFill>
                <a:srgbClr val="C8D8E8"/>
              </a:solidFill>
              <a:latin typeface="Calibri" pitchFamily="34" charset="0"/>
            </a:endParaRPr>
          </a:p>
        </p:txBody>
      </p:sp>
      <p:sp>
        <p:nvSpPr>
          <p:cNvPr id="110" name="AccentBar1"/>
          <p:cNvSpPr/>
          <p:nvPr/>
        </p:nvSpPr>
        <p:spPr>
          <a:xfrm>
            <a:off x="736600" y="1295400"/>
            <a:ext cx="3619500" cy="50800"/>
          </a:xfrm>
          <a:prstGeom prst="rect">
            <a:avLst/>
          </a:prstGeom>
          <a:solidFill>
            <a:srgbClr val="FF6B35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11" name="Card1"/>
          <p:cNvSpPr/>
          <p:nvPr/>
        </p:nvSpPr>
        <p:spPr>
          <a:xfrm>
            <a:off x="736600" y="1346200"/>
            <a:ext cx="3619500" cy="1320800"/>
          </a:xfrm>
          <a:prstGeom prst="roundRect">
            <a:avLst/>
          </a:prstGeom>
          <a:solidFill>
            <a:srgbClr val="0D1A30"/>
          </a:solidFill>
          <a:ln>
            <a:noFill/>
          </a:ln>
        </p:spPr>
        <p:txBody>
          <a:bodyPr wrap="square" lIns="540000" tIns="36000" rIns="72000" bIns="36000" anchor="t"/>
          <a:lstStyle/>
          <a:p>
            <a:pPr marL="0" indent="0">
              <a:buNone/>
            </a:pP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Solo 2 caffè al giorno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Dicono che i dev convertono caffeina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in codice. Con 2 caffè, dovrei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berne 100x per il mio output.</a:t>
            </a:r>
          </a:p>
        </p:txBody>
      </p:sp>
      <p:sp>
        <p:nvSpPr>
          <p:cNvPr id="120" name="AccentBar2"/>
          <p:cNvSpPr/>
          <p:nvPr/>
        </p:nvSpPr>
        <p:spPr>
          <a:xfrm>
            <a:off x="4635500" y="1295400"/>
            <a:ext cx="3619500" cy="50800"/>
          </a:xfrm>
          <a:prstGeom prst="rect">
            <a:avLst/>
          </a:prstGeom>
          <a:solidFill>
            <a:srgbClr val="19A3FC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21" name="Card2"/>
          <p:cNvSpPr/>
          <p:nvPr/>
        </p:nvSpPr>
        <p:spPr>
          <a:xfrm>
            <a:off x="4635500" y="1346200"/>
            <a:ext cx="3619500" cy="1320800"/>
          </a:xfrm>
          <a:prstGeom prst="roundRect">
            <a:avLst/>
          </a:prstGeom>
          <a:solidFill>
            <a:srgbClr val="0D1A30"/>
          </a:solidFill>
          <a:ln>
            <a:noFill/>
          </a:ln>
        </p:spPr>
        <p:txBody>
          <a:bodyPr wrap="square" lIns="540000" tIns="36000" rIns="72000" bIns="36000" anchor="t"/>
          <a:lstStyle/>
          <a:p>
            <a:pPr marL="0" indent="0">
              <a:buNone/>
            </a:pP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Java </a:t>
            </a:r>
            <a:r>
              <a:rPr lang="it-IT" sz="1800" dirty="0">
                <a:solidFill>
                  <a:srgbClr val="FF4444"/>
                </a:solidFill>
                <a:latin typeface="Segoe UI Emoji" pitchFamily="2" charset="0"/>
              </a:rPr>
              <a:t>❤</a:t>
            </a: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  JavaScript </a:t>
            </a:r>
            <a:r>
              <a:rPr lang="it-IT" sz="1800" dirty="0">
                <a:solidFill>
                  <a:srgbClr val="FFFFFF"/>
                </a:solidFill>
                <a:latin typeface="Segoe UI Emoji" pitchFamily="2" charset="0"/>
              </a:rPr>
              <a:t>💀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Sì, lo so che hanno lo stesso nome.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Ma no, non sono la stessa cosa.</a:t>
            </a:r>
          </a:p>
        </p:txBody>
      </p:sp>
      <p:sp>
        <p:nvSpPr>
          <p:cNvPr id="130" name="AccentBar3"/>
          <p:cNvSpPr/>
          <p:nvPr/>
        </p:nvSpPr>
        <p:spPr>
          <a:xfrm>
            <a:off x="736600" y="2819400"/>
            <a:ext cx="3619500" cy="50800"/>
          </a:xfrm>
          <a:prstGeom prst="rect">
            <a:avLst/>
          </a:prstGeom>
          <a:solidFill>
            <a:srgbClr val="00DFED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31" name="Card3"/>
          <p:cNvSpPr/>
          <p:nvPr/>
        </p:nvSpPr>
        <p:spPr>
          <a:xfrm>
            <a:off x="736600" y="2870200"/>
            <a:ext cx="3619500" cy="1320800"/>
          </a:xfrm>
          <a:prstGeom prst="roundRect">
            <a:avLst/>
          </a:prstGeom>
          <a:solidFill>
            <a:srgbClr val="0D1A30"/>
          </a:solidFill>
          <a:ln>
            <a:noFill/>
          </a:ln>
        </p:spPr>
        <p:txBody>
          <a:bodyPr wrap="square" lIns="540000" tIns="36000" rIns="72000" bIns="36000" anchor="t"/>
          <a:lstStyle/>
          <a:p>
            <a:pPr marL="0" indent="0">
              <a:buNone/>
            </a:pP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Serialità cronica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Il mio uptime su Netflix è 99.99%.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Meglio di qualsiasi SLA che ho firmato.</a:t>
            </a:r>
          </a:p>
        </p:txBody>
      </p:sp>
      <p:sp>
        <p:nvSpPr>
          <p:cNvPr id="140" name="AccentBar4"/>
          <p:cNvSpPr/>
          <p:nvPr/>
        </p:nvSpPr>
        <p:spPr>
          <a:xfrm>
            <a:off x="4635500" y="2819400"/>
            <a:ext cx="3619500" cy="50800"/>
          </a:xfrm>
          <a:prstGeom prst="rect">
            <a:avLst/>
          </a:prstGeom>
          <a:solidFill>
            <a:srgbClr val="00CB5D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41" name="Card4"/>
          <p:cNvSpPr/>
          <p:nvPr/>
        </p:nvSpPr>
        <p:spPr>
          <a:xfrm>
            <a:off x="4635500" y="2870200"/>
            <a:ext cx="3619500" cy="1320800"/>
          </a:xfrm>
          <a:prstGeom prst="roundRect">
            <a:avLst/>
          </a:prstGeom>
          <a:solidFill>
            <a:srgbClr val="0D1A30"/>
          </a:solidFill>
          <a:ln>
            <a:noFill/>
          </a:ln>
        </p:spPr>
        <p:txBody>
          <a:bodyPr wrap="square" lIns="540000" tIns="36000" rIns="72000" bIns="36000" anchor="t"/>
          <a:lstStyle/>
          <a:p>
            <a:pPr marL="0" indent="0">
              <a:buNone/>
            </a:pP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Casa 100% automatizzata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Luci, tapparelle, riscaldamento…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E0E8F0"/>
                </a:solidFill>
                <a:latin typeface="Calibri" pitchFamily="34" charset="0"/>
              </a:rPr>
              <a:t>Se si può automatizzare, lo faccio.</a:t>
            </a:r>
          </a:p>
        </p:txBody>
      </p:sp>
      <p:sp>
        <p:nvSpPr>
          <p:cNvPr id="150" name="QuoteBar"/>
          <p:cNvSpPr/>
          <p:nvPr/>
        </p:nvSpPr>
        <p:spPr>
          <a:xfrm>
            <a:off x="736600" y="4343400"/>
            <a:ext cx="7683500" cy="431800"/>
          </a:xfrm>
          <a:prstGeom prst="roundRect">
            <a:avLst/>
          </a:prstGeom>
          <a:solidFill>
            <a:srgbClr val="0D1A30"/>
          </a:solidFill>
          <a:ln>
            <a:noFill/>
          </a:ln>
        </p:spPr>
        <p:txBody>
          <a:bodyPr wrap="square" lIns="72000" tIns="36000" rIns="72000" bIns="36000" anchor="t"/>
          <a:lstStyle/>
          <a:p>
            <a:endParaRPr lang="it-IT" dirty="0"/>
          </a:p>
        </p:txBody>
      </p:sp>
      <p:sp>
        <p:nvSpPr>
          <p:cNvPr id="151" name="QuoteText"/>
          <p:cNvSpPr/>
          <p:nvPr/>
        </p:nvSpPr>
        <p:spPr>
          <a:xfrm>
            <a:off x="1270000" y="4343400"/>
            <a:ext cx="7086600" cy="4318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ctr"/>
          <a:lstStyle/>
          <a:p>
            <a:pPr marL="0" indent="0" algn="l">
              <a:buNone/>
            </a:pPr>
            <a:r>
              <a:rPr lang="it-IT" sz="1400" b="1" dirty="0">
                <a:solidFill>
                  <a:srgbClr val="FF6B35"/>
                </a:solidFill>
                <a:latin typeface="Georgia" pitchFamily="34" charset="0"/>
              </a:rPr>
              <a:t>Il cloud è il mio lavoro. </a:t>
            </a:r>
            <a:r>
              <a:rPr lang="it-IT" sz="1400" b="1" dirty="0">
                <a:solidFill>
                  <a:srgbClr val="FFFFFF"/>
                </a:solidFill>
                <a:latin typeface="Georgia" pitchFamily="34" charset="0"/>
              </a:rPr>
              <a:t>Automatizzare tutto è la mia </a:t>
            </a:r>
            <a:r>
              <a:rPr lang="it-IT" sz="1400" b="1" dirty="0">
                <a:solidFill>
                  <a:srgbClr val="FF6B35"/>
                </a:solidFill>
                <a:latin typeface="Georgia" pitchFamily="34" charset="0"/>
              </a:rPr>
              <a:t>missione.</a:t>
            </a:r>
          </a:p>
        </p:txBody>
      </p:sp>
      <p:pic>
        <p:nvPicPr>
          <p:cNvPr id="152" name="Graphic 15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600" y="1498600"/>
            <a:ext cx="406400" cy="406400"/>
          </a:xfrm>
          <a:prstGeom prst="rect">
            <a:avLst/>
          </a:prstGeom>
        </p:spPr>
      </p:pic>
      <p:pic>
        <p:nvPicPr>
          <p:cNvPr id="153" name="Graphic 15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600" y="3022600"/>
            <a:ext cx="406400" cy="406400"/>
          </a:xfrm>
          <a:prstGeom prst="rect">
            <a:avLst/>
          </a:prstGeom>
        </p:spPr>
      </p:pic>
      <p:pic>
        <p:nvPicPr>
          <p:cNvPr id="154" name="Graphic 15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500" y="3022600"/>
            <a:ext cx="406400" cy="406400"/>
          </a:xfrm>
          <a:prstGeom prst="rect">
            <a:avLst/>
          </a:prstGeom>
        </p:spPr>
      </p:pic>
      <p:pic>
        <p:nvPicPr>
          <p:cNvPr id="155" name="Graphic 15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0100" y="4394200"/>
            <a:ext cx="304800" cy="304800"/>
          </a:xfrm>
          <a:prstGeom prst="rect">
            <a:avLst/>
          </a:prstGeom>
        </p:spPr>
      </p:pic>
      <p:pic>
        <p:nvPicPr>
          <p:cNvPr id="156" name="Graphic 15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2500" y="149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68775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Non è teoria. È già successo.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1097280" y="2362200"/>
            <a:ext cx="6949440" cy="0"/>
          </a:xfrm>
          <a:prstGeom prst="line">
            <a:avLst/>
          </a:prstGeom>
          <a:noFill/>
          <a:ln w="25400">
            <a:solidFill>
              <a:srgbClr val="B0C4DE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908050" y="2527300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84200" y="2857500"/>
            <a:ext cx="1651000" cy="47705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Blackout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Ucraina</a:t>
            </a:r>
          </a:p>
          <a:p>
            <a:pPr marL="0" indent="0" algn="ctr">
              <a:buNone/>
            </a:pPr>
            <a:r>
              <a:rPr lang="en-US" sz="900" i="1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Rete elettrica fuori uso</a:t>
            </a:r>
          </a:p>
        </p:txBody>
      </p:sp>
      <p:sp>
        <p:nvSpPr>
          <p:cNvPr id="9" name="Text 6"/>
          <p:cNvSpPr/>
          <p:nvPr/>
        </p:nvSpPr>
        <p:spPr>
          <a:xfrm>
            <a:off x="2927350" y="2527300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2017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2603500" y="2857500"/>
            <a:ext cx="1651000" cy="47705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Triton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Systems</a:t>
            </a:r>
          </a:p>
          <a:p>
            <a:pPr marL="0" indent="0" algn="ctr">
              <a:buNone/>
            </a:pPr>
            <a:r>
              <a:rPr lang="en-US" sz="900" i="1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Attacco a impianto industriale</a:t>
            </a:r>
          </a:p>
        </p:txBody>
      </p:sp>
      <p:sp>
        <p:nvSpPr>
          <p:cNvPr id="13" name="Text 9"/>
          <p:cNvSpPr/>
          <p:nvPr/>
        </p:nvSpPr>
        <p:spPr>
          <a:xfrm>
            <a:off x="4933950" y="2527300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2021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4610100" y="2857500"/>
            <a:ext cx="1651000" cy="47705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Colonial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</a:t>
            </a:r>
          </a:p>
          <a:p>
            <a:pPr marL="0" indent="0" algn="ctr">
              <a:buNone/>
            </a:pPr>
            <a:r>
              <a:rPr lang="en-US" sz="900" i="1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Oleodotto USA bloccato</a:t>
            </a:r>
          </a:p>
        </p:txBody>
      </p:sp>
      <p:sp>
        <p:nvSpPr>
          <p:cNvPr id="17" name="Text 12"/>
          <p:cNvSpPr/>
          <p:nvPr/>
        </p:nvSpPr>
        <p:spPr>
          <a:xfrm>
            <a:off x="6940550" y="2527300"/>
            <a:ext cx="100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2023–24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6616700" y="2857500"/>
            <a:ext cx="1651000" cy="47705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Warfare</a:t>
            </a:r>
          </a:p>
          <a:p>
            <a:pPr marL="0" indent="0" algn="ctr">
              <a:buNone/>
            </a:pPr>
            <a:r>
              <a:rPr lang="en-US" sz="900" i="1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Attacchi a infrastrutture critiche</a:t>
            </a:r>
          </a:p>
        </p:txBody>
      </p:sp>
      <p:sp>
        <p:nvSpPr>
          <p:cNvPr id="19" name="Shape 14"/>
          <p:cNvSpPr/>
          <p:nvPr/>
        </p:nvSpPr>
        <p:spPr>
          <a:xfrm>
            <a:off x="731520" y="4244733"/>
            <a:ext cx="7680960" cy="5076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 dirty="0"/>
          </a:p>
        </p:txBody>
      </p:sp>
      <p:sp>
        <p:nvSpPr>
          <p:cNvPr id="21" name="Text 15"/>
          <p:cNvSpPr/>
          <p:nvPr/>
        </p:nvSpPr>
        <p:spPr>
          <a:xfrm>
            <a:off x="1554480" y="4244733"/>
            <a:ext cx="6400800" cy="50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Il cyber-rischio </a:t>
            </a: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è già </a:t>
            </a:r>
            <a:r>
              <a:rPr lang="en-US" sz="18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realtà fisica.</a:t>
            </a:r>
            <a:endParaRPr lang="en-US" sz="1800" dirty="0"/>
          </a:p>
        </p:txBody>
      </p:sp>
      <p:pic>
        <p:nvPicPr>
          <p:cNvPr id="22" name="Graphic 22" descr="Blackout Ucraina 201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700" y="1600200"/>
            <a:ext cx="508000" cy="508000"/>
          </a:xfrm>
          <a:prstGeom prst="rect">
            <a:avLst/>
          </a:prstGeom>
        </p:spPr>
      </p:pic>
      <p:pic>
        <p:nvPicPr>
          <p:cNvPr id="23" name="Graphic 23" descr="Triton Safety Systems 201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5000" y="1600200"/>
            <a:ext cx="508000" cy="508000"/>
          </a:xfrm>
          <a:prstGeom prst="rect">
            <a:avLst/>
          </a:prstGeom>
        </p:spPr>
      </p:pic>
      <p:pic>
        <p:nvPicPr>
          <p:cNvPr id="24" name="Graphic 24" descr="Colonial Pipeline 202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1600" y="1600200"/>
            <a:ext cx="508000" cy="508000"/>
          </a:xfrm>
          <a:prstGeom prst="rect">
            <a:avLst/>
          </a:prstGeom>
        </p:spPr>
      </p:pic>
      <p:pic>
        <p:nvPicPr>
          <p:cNvPr id="25" name="Graphic 25" descr="Cyber Warfare 2023-2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8200" y="1600200"/>
            <a:ext cx="508000" cy="508000"/>
          </a:xfrm>
          <a:prstGeom prst="rect">
            <a:avLst/>
          </a:prstGeom>
        </p:spPr>
      </p:pic>
      <p:pic>
        <p:nvPicPr>
          <p:cNvPr id="26" name="Graphic 2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58850" y="4269933"/>
            <a:ext cx="457200" cy="457200"/>
          </a:xfrm>
          <a:prstGeom prst="rect">
            <a:avLst/>
          </a:prstGeom>
        </p:spPr>
      </p:pic>
      <p:sp>
        <p:nvSpPr>
          <p:cNvPr id="27" name="Dot 0"/>
          <p:cNvSpPr/>
          <p:nvPr/>
        </p:nvSpPr>
        <p:spPr>
          <a:xfrm>
            <a:off x="1320800" y="2273300"/>
            <a:ext cx="177800" cy="1778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Dot 1"/>
          <p:cNvSpPr/>
          <p:nvPr/>
        </p:nvSpPr>
        <p:spPr>
          <a:xfrm>
            <a:off x="3340100" y="2273300"/>
            <a:ext cx="177800" cy="1778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Dot 2"/>
          <p:cNvSpPr/>
          <p:nvPr/>
        </p:nvSpPr>
        <p:spPr>
          <a:xfrm>
            <a:off x="5346700" y="2273300"/>
            <a:ext cx="177800" cy="1778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Dot 3"/>
          <p:cNvSpPr/>
          <p:nvPr/>
        </p:nvSpPr>
        <p:spPr>
          <a:xfrm>
            <a:off x="7353300" y="2273300"/>
            <a:ext cx="177800" cy="177800"/>
          </a:xfrm>
          <a:prstGeom prst="ellipse">
            <a:avLst/>
          </a:prstGeom>
          <a:solidFill>
            <a:srgbClr val="FF6B3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Bg">
            <a:extLst>
              <a:ext uri="{FF2B5EF4-FFF2-40B4-BE49-F238E27FC236}">
                <a16:creationId xmlns:a16="http://schemas.microsoft.com/office/drawing/2014/main" id="{A76F66F3-9642-4A85-9DD8-F4A08BA1C191}"/>
              </a:ext>
            </a:extLst>
          </p:cNvPr>
          <p:cNvSpPr/>
          <p:nvPr/>
        </p:nvSpPr>
        <p:spPr>
          <a:xfrm>
            <a:off x="736600" y="4258420"/>
            <a:ext cx="7683500" cy="508000"/>
          </a:xfrm>
          <a:prstGeom prst="rect">
            <a:avLst/>
          </a:prstGeom>
          <a:solidFill>
            <a:srgbClr val="142F5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sp>
        <p:nvSpPr>
          <p:cNvPr id="2" name="Text 0"/>
          <p:cNvSpPr/>
          <p:nvPr/>
        </p:nvSpPr>
        <p:spPr>
          <a:xfrm>
            <a:off x="731520" y="76598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Due mondi diversi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31520" y="808904"/>
            <a:ext cx="3657600" cy="32004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" name="Shape 2"/>
          <p:cNvSpPr/>
          <p:nvPr/>
        </p:nvSpPr>
        <p:spPr>
          <a:xfrm>
            <a:off x="731520" y="808904"/>
            <a:ext cx="3657600" cy="54864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1645920" y="1083224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OT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1097280" y="1814744"/>
            <a:ext cx="29260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Availability &amp; Safety first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Isolamento fisico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Lifecycle 15–30 anni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200+ protocolli proprietari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Air-gapped by design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4754880" y="808904"/>
            <a:ext cx="3657600" cy="32004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Shape 6"/>
          <p:cNvSpPr/>
          <p:nvPr/>
        </p:nvSpPr>
        <p:spPr>
          <a:xfrm>
            <a:off x="4754880" y="808904"/>
            <a:ext cx="3657600" cy="54864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Text 7"/>
          <p:cNvSpPr/>
          <p:nvPr/>
        </p:nvSpPr>
        <p:spPr>
          <a:xfrm>
            <a:off x="5669280" y="1083224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</a:t>
            </a:r>
            <a:endParaRPr lang="en-US" sz="2600" dirty="0"/>
          </a:p>
        </p:txBody>
      </p:sp>
      <p:sp>
        <p:nvSpPr>
          <p:cNvPr id="12" name="Text 8"/>
          <p:cNvSpPr/>
          <p:nvPr/>
        </p:nvSpPr>
        <p:spPr>
          <a:xfrm>
            <a:off x="5120640" y="1814744"/>
            <a:ext cx="29260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Agility &amp; time-to-market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Data-driven decision making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native, API-first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deployment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standards &amp; protocols</a:t>
            </a:r>
            <a:endParaRPr lang="en-US" sz="1400" dirty="0"/>
          </a:p>
        </p:txBody>
      </p:sp>
      <p:sp>
        <p:nvSpPr>
          <p:cNvPr id="13" name="Shape 9"/>
          <p:cNvSpPr/>
          <p:nvPr/>
        </p:nvSpPr>
        <p:spPr>
          <a:xfrm>
            <a:off x="4248829" y="2043344"/>
            <a:ext cx="640080" cy="640080"/>
          </a:xfrm>
          <a:prstGeom prst="ellipse">
            <a:avLst/>
          </a:prstGeom>
          <a:solidFill>
            <a:srgbClr val="0B1929"/>
          </a:solidFill>
          <a:ln w="25400">
            <a:solidFill>
              <a:srgbClr val="C8D8E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 10"/>
          <p:cNvSpPr/>
          <p:nvPr/>
        </p:nvSpPr>
        <p:spPr>
          <a:xfrm>
            <a:off x="4248829" y="2043344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1270000" y="4258420"/>
            <a:ext cx="7086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Progettati con </a:t>
            </a:r>
            <a:r>
              <a:rPr lang="en-US" sz="16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obiettivi incompatibili.</a:t>
            </a: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Eppure devono </a:t>
            </a:r>
            <a:r>
              <a:rPr lang="en-US" sz="16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convergere.</a:t>
            </a:r>
          </a:p>
        </p:txBody>
      </p:sp>
      <p:pic>
        <p:nvPicPr>
          <p:cNvPr id="16" name="Graphic 16" descr="OT factory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00" y="1101004"/>
            <a:ext cx="406400" cy="406400"/>
          </a:xfrm>
          <a:prstGeom prst="rect">
            <a:avLst/>
          </a:prstGeom>
        </p:spPr>
      </p:pic>
      <p:pic>
        <p:nvPicPr>
          <p:cNvPr id="17" name="Graphic 17" descr="IT cloud icon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3500" y="1101004"/>
            <a:ext cx="406400" cy="406400"/>
          </a:xfrm>
          <a:prstGeom prst="rect">
            <a:avLst/>
          </a:prstGeom>
        </p:spPr>
      </p:pic>
      <p:pic>
        <p:nvPicPr>
          <p:cNvPr id="18" name="Graphic 18" descr="Megaphone callout icon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400" y="42838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687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complessità è esplosa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31520" y="1371600"/>
            <a:ext cx="411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1.000.000x</a:t>
            </a:r>
            <a:endParaRPr lang="en-US" sz="5200" dirty="0"/>
          </a:p>
        </p:txBody>
      </p:sp>
      <p:sp>
        <p:nvSpPr>
          <p:cNvPr id="4" name="Text 2"/>
          <p:cNvSpPr/>
          <p:nvPr/>
        </p:nvSpPr>
        <p:spPr>
          <a:xfrm>
            <a:off x="731520" y="224028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più complesso da gestire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37803" y="1188720"/>
            <a:ext cx="3383280" cy="96012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7" name="Text 4"/>
          <p:cNvSpPr/>
          <p:nvPr/>
        </p:nvSpPr>
        <p:spPr>
          <a:xfrm>
            <a:off x="5952203" y="1261872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D16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Data Explosion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952203" y="162763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Sensori, telemetria, log: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volumi esplosi di 1000x</a:t>
            </a:r>
          </a:p>
        </p:txBody>
      </p:sp>
      <p:sp>
        <p:nvSpPr>
          <p:cNvPr id="9" name="Shape 6"/>
          <p:cNvSpPr/>
          <p:nvPr/>
        </p:nvSpPr>
        <p:spPr>
          <a:xfrm>
            <a:off x="5037803" y="2331720"/>
            <a:ext cx="3383280" cy="96012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Text 7"/>
          <p:cNvSpPr/>
          <p:nvPr/>
        </p:nvSpPr>
        <p:spPr>
          <a:xfrm>
            <a:off x="5952203" y="2404872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Decentralization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5952203" y="277063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pochi impianti a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centinaia di migliaia</a:t>
            </a:r>
          </a:p>
        </p:txBody>
      </p:sp>
      <p:sp>
        <p:nvSpPr>
          <p:cNvPr id="13" name="Shape 9"/>
          <p:cNvSpPr/>
          <p:nvPr/>
        </p:nvSpPr>
        <p:spPr>
          <a:xfrm>
            <a:off x="5037803" y="3474720"/>
            <a:ext cx="3383280" cy="96012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5" name="Text 10"/>
          <p:cNvSpPr/>
          <p:nvPr/>
        </p:nvSpPr>
        <p:spPr>
          <a:xfrm>
            <a:off x="5952203" y="3547872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6D6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Digitization</a:t>
            </a: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5952203" y="391363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Interazione ogni 5 min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milioni di endpoint</a:t>
            </a:r>
          </a:p>
        </p:txBody>
      </p:sp>
      <p:pic>
        <p:nvPicPr>
          <p:cNvPr id="18" name="Graphic 18" descr="Decentralization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9583" y="2514600"/>
            <a:ext cx="457200" cy="457200"/>
          </a:xfrm>
          <a:prstGeom prst="rect">
            <a:avLst/>
          </a:prstGeom>
        </p:spPr>
      </p:pic>
      <p:pic>
        <p:nvPicPr>
          <p:cNvPr id="20" name="Graphic 2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600" y="1371600"/>
            <a:ext cx="457200" cy="457200"/>
          </a:xfrm>
          <a:prstGeom prst="rect">
            <a:avLst/>
          </a:prstGeom>
        </p:spPr>
      </p:pic>
      <p:pic>
        <p:nvPicPr>
          <p:cNvPr id="21" name="Graphic 2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8600" y="3657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2698" y="90707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Il vero problema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87229" y="1438068"/>
            <a:ext cx="2926080" cy="2286000"/>
          </a:xfrm>
          <a:prstGeom prst="rect">
            <a:avLst/>
          </a:prstGeom>
          <a:solidFill>
            <a:srgbClr val="142F54"/>
          </a:solidFill>
          <a:ln w="254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587229" y="2215308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87229" y="2718228"/>
            <a:ext cx="2926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SCADA  •  PLC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Historian  •  RTU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564448" y="1438068"/>
            <a:ext cx="2926080" cy="2286000"/>
          </a:xfrm>
          <a:prstGeom prst="rect">
            <a:avLst/>
          </a:prstGeom>
          <a:solidFill>
            <a:srgbClr val="142F54"/>
          </a:solidFill>
          <a:ln w="254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 7"/>
          <p:cNvSpPr/>
          <p:nvPr/>
        </p:nvSpPr>
        <p:spPr>
          <a:xfrm>
            <a:off x="5564448" y="2215308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564448" y="2718228"/>
            <a:ext cx="2926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 •  Analytics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 •  ERP</a:t>
            </a:r>
            <a:endParaRPr lang="en-US" sz="1200" dirty="0"/>
          </a:p>
        </p:txBody>
      </p:sp>
      <p:sp>
        <p:nvSpPr>
          <p:cNvPr id="22" name="DashTop"/>
          <p:cNvSpPr/>
          <p:nvPr/>
        </p:nvSpPr>
        <p:spPr>
          <a:xfrm>
            <a:off x="4653178" y="1626028"/>
            <a:ext cx="0" cy="723900"/>
          </a:xfrm>
          <a:prstGeom prst="line">
            <a:avLst/>
          </a:prstGeom>
          <a:ln w="19050" cap="rnd">
            <a:solidFill>
              <a:srgbClr val="E63946"/>
            </a:solidFill>
            <a:prstDash val="dash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3" name="DashBottom"/>
          <p:cNvSpPr/>
          <p:nvPr/>
        </p:nvSpPr>
        <p:spPr>
          <a:xfrm>
            <a:off x="4653178" y="2807128"/>
            <a:ext cx="0" cy="723900"/>
          </a:xfrm>
          <a:prstGeom prst="line">
            <a:avLst/>
          </a:prstGeom>
          <a:ln w="19050" cap="rnd">
            <a:solidFill>
              <a:srgbClr val="E63946"/>
            </a:solidFill>
            <a:prstDash val="dash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4" name="GapCircle"/>
          <p:cNvSpPr/>
          <p:nvPr/>
        </p:nvSpPr>
        <p:spPr>
          <a:xfrm>
            <a:off x="4424578" y="2349928"/>
            <a:ext cx="457200" cy="457200"/>
          </a:xfrm>
          <a:prstGeom prst="ellipse">
            <a:avLst/>
          </a:prstGeom>
          <a:noFill/>
          <a:ln w="19050">
            <a:solidFill>
              <a:srgbClr val="E63946"/>
            </a:solidFill>
            <a:prstDash val="solid"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400" b="1" dirty="0">
                <a:solidFill>
                  <a:srgbClr val="E63946"/>
                </a:solidFill>
                <a:latin typeface="Calibri"/>
              </a:rPr>
              <a:t>✕</a:t>
            </a:r>
          </a:p>
        </p:txBody>
      </p:sp>
      <p:pic>
        <p:nvPicPr>
          <p:cNvPr id="25" name="Graphic 25" descr="OT factory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9129" y="1562528"/>
            <a:ext cx="457200" cy="457200"/>
          </a:xfrm>
          <a:prstGeom prst="rect">
            <a:avLst/>
          </a:prstGeom>
        </p:spPr>
      </p:pic>
      <p:pic>
        <p:nvPicPr>
          <p:cNvPr id="26" name="Graphic 26" descr="IT cloud icon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1428" y="1562528"/>
            <a:ext cx="457200" cy="4572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A6CFA805-C371-B4FC-47FC-F810AB6ED90E}"/>
              </a:ext>
            </a:extLst>
          </p:cNvPr>
          <p:cNvGrpSpPr/>
          <p:nvPr/>
        </p:nvGrpSpPr>
        <p:grpSpPr>
          <a:xfrm>
            <a:off x="630409" y="4108973"/>
            <a:ext cx="2377440" cy="640080"/>
            <a:chOff x="486118" y="4127183"/>
            <a:chExt cx="2377440" cy="640080"/>
          </a:xfrm>
        </p:grpSpPr>
        <p:sp>
          <p:nvSpPr>
            <p:cNvPr id="13" name="Shape 9"/>
            <p:cNvSpPr/>
            <p:nvPr/>
          </p:nvSpPr>
          <p:spPr>
            <a:xfrm>
              <a:off x="486118" y="4127183"/>
              <a:ext cx="2377440" cy="640080"/>
            </a:xfrm>
            <a:prstGeom prst="rect">
              <a:avLst/>
            </a:prstGeom>
            <a:solidFill>
              <a:srgbClr val="142F54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10"/>
            <p:cNvSpPr/>
            <p:nvPr/>
          </p:nvSpPr>
          <p:spPr>
            <a:xfrm>
              <a:off x="1034758" y="4127183"/>
              <a:ext cx="164592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D0E0F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Silos operativi</a:t>
              </a:r>
            </a:p>
          </p:txBody>
        </p:sp>
        <p:pic>
          <p:nvPicPr>
            <p:cNvPr id="27" name="Graphic 27" descr="Silos operativi icon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8518" y="4292283"/>
              <a:ext cx="317500" cy="317500"/>
            </a:xfrm>
            <a:prstGeom prst="rect">
              <a:avLst/>
            </a:prstGeom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7D73C850-3405-C0A8-AC5B-A4F0F30CA915}"/>
              </a:ext>
            </a:extLst>
          </p:cNvPr>
          <p:cNvGrpSpPr/>
          <p:nvPr/>
        </p:nvGrpSpPr>
        <p:grpSpPr>
          <a:xfrm>
            <a:off x="3404870" y="4115735"/>
            <a:ext cx="2377440" cy="640080"/>
            <a:chOff x="3383280" y="4133945"/>
            <a:chExt cx="2377440" cy="640080"/>
          </a:xfrm>
        </p:grpSpPr>
        <p:sp>
          <p:nvSpPr>
            <p:cNvPr id="16" name="Shape 11"/>
            <p:cNvSpPr/>
            <p:nvPr/>
          </p:nvSpPr>
          <p:spPr>
            <a:xfrm>
              <a:off x="3383280" y="4133945"/>
              <a:ext cx="2377440" cy="640080"/>
            </a:xfrm>
            <a:prstGeom prst="rect">
              <a:avLst/>
            </a:prstGeom>
            <a:solidFill>
              <a:srgbClr val="142F54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 12"/>
            <p:cNvSpPr/>
            <p:nvPr/>
          </p:nvSpPr>
          <p:spPr>
            <a:xfrm>
              <a:off x="3931920" y="4133945"/>
              <a:ext cx="164592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D0E0F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Sistemi legacy</a:t>
              </a:r>
            </a:p>
          </p:txBody>
        </p:sp>
        <p:pic>
          <p:nvPicPr>
            <p:cNvPr id="28" name="Graphic 28" descr="Legacy systems icon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38220" y="4299045"/>
              <a:ext cx="317500" cy="317500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110E9CA-1766-4856-0180-C731FBA645DE}"/>
              </a:ext>
            </a:extLst>
          </p:cNvPr>
          <p:cNvGrpSpPr/>
          <p:nvPr/>
        </p:nvGrpSpPr>
        <p:grpSpPr>
          <a:xfrm>
            <a:off x="6179331" y="4115735"/>
            <a:ext cx="2377440" cy="640080"/>
            <a:chOff x="6035040" y="4079240"/>
            <a:chExt cx="2377440" cy="640080"/>
          </a:xfrm>
        </p:grpSpPr>
        <p:sp>
          <p:nvSpPr>
            <p:cNvPr id="19" name="Shape 13"/>
            <p:cNvSpPr/>
            <p:nvPr/>
          </p:nvSpPr>
          <p:spPr>
            <a:xfrm>
              <a:off x="6035040" y="4079240"/>
              <a:ext cx="2377440" cy="640080"/>
            </a:xfrm>
            <a:prstGeom prst="rect">
              <a:avLst/>
            </a:prstGeom>
            <a:solidFill>
              <a:srgbClr val="142F54"/>
            </a:solidFill>
            <a:ln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14"/>
            <p:cNvSpPr/>
            <p:nvPr/>
          </p:nvSpPr>
          <p:spPr>
            <a:xfrm>
              <a:off x="6583680" y="4079240"/>
              <a:ext cx="1645920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D0E0F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Zero visibilità end-to-end</a:t>
              </a:r>
            </a:p>
          </p:txBody>
        </p:sp>
        <p:pic>
          <p:nvPicPr>
            <p:cNvPr id="29" name="Graphic 29" descr="Visibility icon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2520" y="4244340"/>
              <a:ext cx="3175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64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76591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Perché è così difficile?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38298" y="831959"/>
            <a:ext cx="2468880" cy="1554480"/>
          </a:xfrm>
          <a:prstGeom prst="roundRect">
            <a:avLst>
              <a:gd name="adj" fmla="val 8000"/>
            </a:avLst>
          </a:prstGeom>
          <a:solidFill>
            <a:srgbClr val="142F54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" name="Shape 2"/>
          <p:cNvSpPr/>
          <p:nvPr/>
        </p:nvSpPr>
        <p:spPr>
          <a:xfrm>
            <a:off x="921178" y="1014839"/>
            <a:ext cx="548640" cy="548640"/>
          </a:xfrm>
          <a:prstGeom prst="ellipse">
            <a:avLst/>
          </a:prstGeom>
          <a:solidFill>
            <a:srgbClr val="0F28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1606978" y="1014839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Attack surface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1606978" y="1426319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Ogni connessione IT/OT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apre nuovi attack vectors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3332487" y="831959"/>
            <a:ext cx="2468880" cy="1554480"/>
          </a:xfrm>
          <a:prstGeom prst="roundRect">
            <a:avLst>
              <a:gd name="adj" fmla="val 8000"/>
            </a:avLst>
          </a:prstGeom>
          <a:solidFill>
            <a:srgbClr val="142F54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9" name="Shape 6"/>
          <p:cNvSpPr/>
          <p:nvPr/>
        </p:nvSpPr>
        <p:spPr>
          <a:xfrm>
            <a:off x="3515367" y="1014839"/>
            <a:ext cx="548640" cy="548640"/>
          </a:xfrm>
          <a:prstGeom prst="ellipse">
            <a:avLst/>
          </a:prstGeom>
          <a:solidFill>
            <a:srgbClr val="0F28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Text 7"/>
          <p:cNvSpPr/>
          <p:nvPr/>
        </p:nvSpPr>
        <p:spPr>
          <a:xfrm>
            <a:off x="4201167" y="1014839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Unpatchable legacy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4201167" y="1426319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Device con 20+ anni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senza firmware updates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5926676" y="831959"/>
            <a:ext cx="2468880" cy="1554480"/>
          </a:xfrm>
          <a:prstGeom prst="roundRect">
            <a:avLst>
              <a:gd name="adj" fmla="val 8000"/>
            </a:avLst>
          </a:prstGeom>
          <a:solidFill>
            <a:srgbClr val="142F54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4" name="Shape 10"/>
          <p:cNvSpPr/>
          <p:nvPr/>
        </p:nvSpPr>
        <p:spPr>
          <a:xfrm>
            <a:off x="6109556" y="1014839"/>
            <a:ext cx="548640" cy="548640"/>
          </a:xfrm>
          <a:prstGeom prst="ellipse">
            <a:avLst/>
          </a:prstGeom>
          <a:solidFill>
            <a:srgbClr val="0F28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6" name="Text 11"/>
          <p:cNvSpPr/>
          <p:nvPr/>
        </p:nvSpPr>
        <p:spPr>
          <a:xfrm>
            <a:off x="6795356" y="1014839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Zero visibility</a:t>
            </a:r>
            <a:endParaRPr lang="en-US" sz="1300" dirty="0"/>
          </a:p>
        </p:txBody>
      </p:sp>
      <p:sp>
        <p:nvSpPr>
          <p:cNvPr id="17" name="Text 12"/>
          <p:cNvSpPr/>
          <p:nvPr/>
        </p:nvSpPr>
        <p:spPr>
          <a:xfrm>
            <a:off x="6795356" y="1426319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end-to-end monitoring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OT assets</a:t>
            </a:r>
            <a:endParaRPr lang="en-US" sz="1100" dirty="0"/>
          </a:p>
        </p:txBody>
      </p:sp>
      <p:sp>
        <p:nvSpPr>
          <p:cNvPr id="18" name="Shape 13"/>
          <p:cNvSpPr/>
          <p:nvPr/>
        </p:nvSpPr>
        <p:spPr>
          <a:xfrm>
            <a:off x="738298" y="2484661"/>
            <a:ext cx="2468880" cy="1554480"/>
          </a:xfrm>
          <a:prstGeom prst="roundRect">
            <a:avLst>
              <a:gd name="adj" fmla="val 8000"/>
            </a:avLst>
          </a:prstGeom>
          <a:solidFill>
            <a:srgbClr val="142F54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9" name="Shape 14"/>
          <p:cNvSpPr/>
          <p:nvPr/>
        </p:nvSpPr>
        <p:spPr>
          <a:xfrm>
            <a:off x="921178" y="2667541"/>
            <a:ext cx="548640" cy="548640"/>
          </a:xfrm>
          <a:prstGeom prst="ellipse">
            <a:avLst/>
          </a:prstGeom>
          <a:solidFill>
            <a:srgbClr val="0F28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1" name="Text 15"/>
          <p:cNvSpPr/>
          <p:nvPr/>
        </p:nvSpPr>
        <p:spPr>
          <a:xfrm>
            <a:off x="1606978" y="2667541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Culture gap</a:t>
            </a:r>
            <a:endParaRPr lang="en-US" sz="1300" dirty="0"/>
          </a:p>
        </p:txBody>
      </p:sp>
      <p:sp>
        <p:nvSpPr>
          <p:cNvPr id="22" name="Text 16"/>
          <p:cNvSpPr/>
          <p:nvPr/>
        </p:nvSpPr>
        <p:spPr>
          <a:xfrm>
            <a:off x="1606978" y="3079021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 e IT parlano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lingue diverse</a:t>
            </a:r>
            <a:endParaRPr lang="en-US" sz="1100" dirty="0"/>
          </a:p>
        </p:txBody>
      </p:sp>
      <p:sp>
        <p:nvSpPr>
          <p:cNvPr id="23" name="Shape 17"/>
          <p:cNvSpPr/>
          <p:nvPr/>
        </p:nvSpPr>
        <p:spPr>
          <a:xfrm>
            <a:off x="3332487" y="2484661"/>
            <a:ext cx="2468880" cy="1554480"/>
          </a:xfrm>
          <a:prstGeom prst="roundRect">
            <a:avLst>
              <a:gd name="adj" fmla="val 8000"/>
            </a:avLst>
          </a:prstGeom>
          <a:solidFill>
            <a:srgbClr val="142F54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4" name="Shape 18"/>
          <p:cNvSpPr/>
          <p:nvPr/>
        </p:nvSpPr>
        <p:spPr>
          <a:xfrm>
            <a:off x="3515367" y="2667541"/>
            <a:ext cx="548640" cy="548640"/>
          </a:xfrm>
          <a:prstGeom prst="ellipse">
            <a:avLst/>
          </a:prstGeom>
          <a:solidFill>
            <a:srgbClr val="0F2847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6" name="Text 19"/>
          <p:cNvSpPr/>
          <p:nvPr/>
        </p:nvSpPr>
        <p:spPr>
          <a:xfrm>
            <a:off x="4201167" y="2667541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Remote access risk</a:t>
            </a:r>
            <a:endParaRPr lang="en-US" sz="1300" dirty="0"/>
          </a:p>
        </p:txBody>
      </p:sp>
      <p:sp>
        <p:nvSpPr>
          <p:cNvPr id="27" name="Text 20"/>
          <p:cNvSpPr/>
          <p:nvPr/>
        </p:nvSpPr>
        <p:spPr>
          <a:xfrm>
            <a:off x="4201167" y="3079021"/>
            <a:ext cx="146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VPN non </a:t>
            </a:r>
            <a:r>
              <a:rPr lang="en-US" sz="1100" dirty="0" err="1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gestite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shadow IT</a:t>
            </a:r>
            <a:endParaRPr lang="en-US" sz="1100" dirty="0"/>
          </a:p>
        </p:txBody>
      </p:sp>
      <p:sp>
        <p:nvSpPr>
          <p:cNvPr id="28" name="Shape 21"/>
          <p:cNvSpPr/>
          <p:nvPr/>
        </p:nvSpPr>
        <p:spPr>
          <a:xfrm>
            <a:off x="731520" y="4257444"/>
            <a:ext cx="7680960" cy="508000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Text 22"/>
          <p:cNvSpPr/>
          <p:nvPr/>
        </p:nvSpPr>
        <p:spPr>
          <a:xfrm>
            <a:off x="1549400" y="4241814"/>
            <a:ext cx="7315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Convergenza senza controllo = </a:t>
            </a: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più rischio</a:t>
            </a:r>
            <a:r>
              <a:rPr lang="en-US" sz="16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, non più valore.</a:t>
            </a:r>
            <a:endParaRPr lang="en-US" sz="1600" dirty="0"/>
          </a:p>
        </p:txBody>
      </p:sp>
      <p:pic>
        <p:nvPicPr>
          <p:cNvPr id="30" name="Graphic 30" descr="Attack surface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078" y="1101199"/>
            <a:ext cx="355600" cy="355600"/>
          </a:xfrm>
          <a:prstGeom prst="rect">
            <a:avLst/>
          </a:prstGeom>
        </p:spPr>
      </p:pic>
      <p:pic>
        <p:nvPicPr>
          <p:cNvPr id="31" name="Graphic 31" descr="Unpatchable legacy icon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3578" y="1101199"/>
            <a:ext cx="355600" cy="355600"/>
          </a:xfrm>
          <a:prstGeom prst="rect">
            <a:avLst/>
          </a:prstGeom>
        </p:spPr>
      </p:pic>
      <p:pic>
        <p:nvPicPr>
          <p:cNvPr id="32" name="Graphic 32" descr="Zero visibility icon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4378" y="1101199"/>
            <a:ext cx="355600" cy="355600"/>
          </a:xfrm>
          <a:prstGeom prst="rect">
            <a:avLst/>
          </a:prstGeom>
        </p:spPr>
      </p:pic>
      <p:pic>
        <p:nvPicPr>
          <p:cNvPr id="33" name="Graphic 33" descr="Culture gap icon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078" y="2752199"/>
            <a:ext cx="355600" cy="355600"/>
          </a:xfrm>
          <a:prstGeom prst="rect">
            <a:avLst/>
          </a:prstGeom>
        </p:spPr>
      </p:pic>
      <p:pic>
        <p:nvPicPr>
          <p:cNvPr id="34" name="Graphic 34" descr="Remote access icon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13578" y="2752199"/>
            <a:ext cx="355600" cy="35560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A59D86B-632A-4470-A8C9-74DD33065100}"/>
              </a:ext>
            </a:extLst>
          </p:cNvPr>
          <p:cNvSpPr/>
          <p:nvPr/>
        </p:nvSpPr>
        <p:spPr>
          <a:xfrm>
            <a:off x="5924978" y="2485499"/>
            <a:ext cx="2463800" cy="1549400"/>
          </a:xfrm>
          <a:prstGeom prst="roundRect">
            <a:avLst>
              <a:gd name="adj" fmla="val 8000"/>
            </a:avLst>
          </a:prstGeom>
          <a:solidFill>
            <a:srgbClr val="142F54"/>
          </a:solidFill>
          <a:ln w="12700" cap="flat" cmpd="sng" algn="ctr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EC7A823-7551-44FF-910F-D3F6383B14CA}"/>
              </a:ext>
            </a:extLst>
          </p:cNvPr>
          <p:cNvSpPr/>
          <p:nvPr/>
        </p:nvSpPr>
        <p:spPr>
          <a:xfrm>
            <a:off x="6115478" y="2663299"/>
            <a:ext cx="546100" cy="546100"/>
          </a:xfrm>
          <a:prstGeom prst="ellipse">
            <a:avLst/>
          </a:prstGeom>
          <a:solidFill>
            <a:srgbClr val="0F2847"/>
          </a:solidFill>
          <a:ln w="12700" cap="flat" cmpd="sng" algn="ctr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90CDAE6-966F-43F7-8309-C2B46A777985}"/>
              </a:ext>
            </a:extLst>
          </p:cNvPr>
          <p:cNvSpPr txBox="1"/>
          <p:nvPr/>
        </p:nvSpPr>
        <p:spPr>
          <a:xfrm>
            <a:off x="6801278" y="2663299"/>
            <a:ext cx="1460500" cy="3683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it-IT" sz="1300" b="1">
                <a:solidFill>
                  <a:srgbClr val="FFFFFF"/>
                </a:solidFill>
                <a:latin typeface="Georgia"/>
              </a:rPr>
              <a:t>Regulatory pressure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FE8137-D382-43FC-84CA-4A9F07021DA8}"/>
              </a:ext>
            </a:extLst>
          </p:cNvPr>
          <p:cNvSpPr txBox="1"/>
          <p:nvPr/>
        </p:nvSpPr>
        <p:spPr>
          <a:xfrm>
            <a:off x="6801278" y="3082399"/>
            <a:ext cx="14605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it-IT" sz="1100">
                <a:solidFill>
                  <a:srgbClr val="D0E0F0"/>
                </a:solidFill>
                <a:latin typeface="Calibri"/>
                <a:ea typeface="Calibri"/>
                <a:cs typeface="Calibri"/>
              </a:rPr>
              <a:t>NIS2 e IEC 62443
impongono nuovi standard</a:t>
            </a:r>
          </a:p>
        </p:txBody>
      </p:sp>
      <p:pic>
        <p:nvPicPr>
          <p:cNvPr id="35" name="Graphic 35" descr="Regulatory pressure icon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4378" y="2752199"/>
            <a:ext cx="355600" cy="355600"/>
          </a:xfrm>
          <a:prstGeom prst="rect">
            <a:avLst/>
          </a:prstGeom>
        </p:spPr>
      </p:pic>
      <p:pic>
        <p:nvPicPr>
          <p:cNvPr id="36" name="Graphic 36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4400" y="431801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8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lloutBg">
            <a:extLst>
              <a:ext uri="{FF2B5EF4-FFF2-40B4-BE49-F238E27FC236}">
                <a16:creationId xmlns:a16="http://schemas.microsoft.com/office/drawing/2014/main" id="{29F9E678-5E9A-4DC8-8849-C0DB47C8C878}"/>
              </a:ext>
            </a:extLst>
          </p:cNvPr>
          <p:cNvSpPr/>
          <p:nvPr/>
        </p:nvSpPr>
        <p:spPr>
          <a:xfrm>
            <a:off x="736600" y="4266235"/>
            <a:ext cx="7683500" cy="508000"/>
          </a:xfrm>
          <a:prstGeom prst="rect">
            <a:avLst/>
          </a:prstGeom>
          <a:solidFill>
            <a:srgbClr val="142F5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it-IT"/>
          </a:p>
        </p:txBody>
      </p:sp>
      <p:sp>
        <p:nvSpPr>
          <p:cNvPr id="2" name="Text 0"/>
          <p:cNvSpPr/>
          <p:nvPr/>
        </p:nvSpPr>
        <p:spPr>
          <a:xfrm>
            <a:off x="731520" y="687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Il modello tradizionale: Purdue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1645920" y="680729"/>
            <a:ext cx="5029200" cy="438912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" name="Shape 2"/>
          <p:cNvSpPr/>
          <p:nvPr/>
        </p:nvSpPr>
        <p:spPr>
          <a:xfrm>
            <a:off x="1645920" y="680729"/>
            <a:ext cx="73152" cy="43891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Text 3"/>
          <p:cNvSpPr/>
          <p:nvPr/>
        </p:nvSpPr>
        <p:spPr>
          <a:xfrm>
            <a:off x="1874520" y="680729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5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108960" y="680729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Network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760720" y="680729"/>
            <a:ext cx="731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645920" y="1165361"/>
            <a:ext cx="5029200" cy="438912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Shape 7"/>
          <p:cNvSpPr/>
          <p:nvPr/>
        </p:nvSpPr>
        <p:spPr>
          <a:xfrm>
            <a:off x="1645920" y="1165361"/>
            <a:ext cx="73152" cy="43891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0" name="Text 8"/>
          <p:cNvSpPr/>
          <p:nvPr/>
        </p:nvSpPr>
        <p:spPr>
          <a:xfrm>
            <a:off x="1874520" y="1165361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4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108960" y="1165361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Planning &amp; Logistics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5760720" y="1165361"/>
            <a:ext cx="731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1645920" y="1649993"/>
            <a:ext cx="5029200" cy="438912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4" name="Shape 12"/>
          <p:cNvSpPr/>
          <p:nvPr/>
        </p:nvSpPr>
        <p:spPr>
          <a:xfrm>
            <a:off x="1645920" y="1649993"/>
            <a:ext cx="73152" cy="438912"/>
          </a:xfrm>
          <a:prstGeom prst="rect">
            <a:avLst/>
          </a:prstGeom>
          <a:solidFill>
            <a:srgbClr val="FFD166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5" name="Text 13"/>
          <p:cNvSpPr/>
          <p:nvPr/>
        </p:nvSpPr>
        <p:spPr>
          <a:xfrm>
            <a:off x="1874520" y="1649993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D1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3.5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108960" y="1649993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DMZ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760720" y="1649993"/>
            <a:ext cx="731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DMZ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1645920" y="2134625"/>
            <a:ext cx="5029200" cy="438912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9" name="Shape 17"/>
          <p:cNvSpPr/>
          <p:nvPr/>
        </p:nvSpPr>
        <p:spPr>
          <a:xfrm>
            <a:off x="1645920" y="2134625"/>
            <a:ext cx="73152" cy="438912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0" name="Text 18"/>
          <p:cNvSpPr/>
          <p:nvPr/>
        </p:nvSpPr>
        <p:spPr>
          <a:xfrm>
            <a:off x="1874520" y="2134625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3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108960" y="2134625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Operations &amp; Control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5760720" y="2134625"/>
            <a:ext cx="731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1645920" y="2619257"/>
            <a:ext cx="5029200" cy="438912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4" name="Shape 22"/>
          <p:cNvSpPr/>
          <p:nvPr/>
        </p:nvSpPr>
        <p:spPr>
          <a:xfrm>
            <a:off x="1645920" y="2619257"/>
            <a:ext cx="73152" cy="438912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5" name="Text 23"/>
          <p:cNvSpPr/>
          <p:nvPr/>
        </p:nvSpPr>
        <p:spPr>
          <a:xfrm>
            <a:off x="1874520" y="2619257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2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3108960" y="2619257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Area Supervisory Control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5760720" y="2619257"/>
            <a:ext cx="731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1645920" y="3103889"/>
            <a:ext cx="5029200" cy="438912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Shape 27"/>
          <p:cNvSpPr/>
          <p:nvPr/>
        </p:nvSpPr>
        <p:spPr>
          <a:xfrm>
            <a:off x="1645920" y="3103889"/>
            <a:ext cx="73152" cy="438912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0" name="Text 28"/>
          <p:cNvSpPr/>
          <p:nvPr/>
        </p:nvSpPr>
        <p:spPr>
          <a:xfrm>
            <a:off x="1874520" y="3103889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1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3108960" y="3103889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Basic Control (PLC/RTU)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5760720" y="3103889"/>
            <a:ext cx="731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1645920" y="3588521"/>
            <a:ext cx="5029200" cy="438912"/>
          </a:xfrm>
          <a:prstGeom prst="rect">
            <a:avLst/>
          </a:prstGeom>
          <a:solidFill>
            <a:srgbClr val="142F54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4" name="Shape 32"/>
          <p:cNvSpPr/>
          <p:nvPr/>
        </p:nvSpPr>
        <p:spPr>
          <a:xfrm>
            <a:off x="1645920" y="3588521"/>
            <a:ext cx="73152" cy="438912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5" name="Text 33"/>
          <p:cNvSpPr/>
          <p:nvPr/>
        </p:nvSpPr>
        <p:spPr>
          <a:xfrm>
            <a:off x="1874520" y="3588521"/>
            <a:ext cx="10972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0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3108960" y="3588521"/>
            <a:ext cx="2560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Process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5760720" y="3588521"/>
            <a:ext cx="731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8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7132320" y="680729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principles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7132320" y="1183649"/>
            <a:ext cx="1828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Segmentation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 isolation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DMZ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D0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Hierarchical flow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1270000" y="4266235"/>
            <a:ext cx="7086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 anni, la base della </a:t>
            </a:r>
            <a:r>
              <a:rPr lang="en-US" sz="1600" b="1" dirty="0">
                <a:solidFill>
                  <a:srgbClr val="FF6B3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OT cybersecurity.</a:t>
            </a:r>
          </a:p>
        </p:txBody>
      </p:sp>
      <p:pic>
        <p:nvPicPr>
          <p:cNvPr id="42" name="Graphic 42" descr="Megaphone callout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400" y="43170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9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097280"/>
            <a:ext cx="6400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Il Purdue Model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1371600" y="1828800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E6394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è morto?</a:t>
            </a:r>
            <a:endParaRPr lang="en-US" sz="5200" dirty="0"/>
          </a:p>
        </p:txBody>
      </p:sp>
      <p:sp>
        <p:nvSpPr>
          <p:cNvPr id="4" name="Shape 2"/>
          <p:cNvSpPr/>
          <p:nvPr/>
        </p:nvSpPr>
        <p:spPr>
          <a:xfrm>
            <a:off x="1371600" y="3108960"/>
            <a:ext cx="6400800" cy="54864"/>
          </a:xfrm>
          <a:prstGeom prst="rect">
            <a:avLst/>
          </a:prstGeom>
          <a:solidFill>
            <a:srgbClr val="7A8FA6">
              <a:alpha val="50000"/>
            </a:srgbClr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2103120" y="393192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3931920" y="393192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IIoT</a:t>
            </a:r>
            <a:endParaRPr lang="en-US" sz="1300" dirty="0"/>
          </a:p>
        </p:txBody>
      </p:sp>
      <p:sp>
        <p:nvSpPr>
          <p:cNvPr id="10" name="Text 5"/>
          <p:cNvSpPr/>
          <p:nvPr/>
        </p:nvSpPr>
        <p:spPr>
          <a:xfrm>
            <a:off x="5760720" y="393192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1371600" y="438912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dati vanno nel cloud. I device OT si connettono direttamente al mondo IT</a:t>
            </a:r>
          </a:p>
        </p:txBody>
      </p:sp>
      <p:pic>
        <p:nvPicPr>
          <p:cNvPr id="12" name="Graphic 12" descr="Cloud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5700" y="3378200"/>
            <a:ext cx="457200" cy="457200"/>
          </a:xfrm>
          <a:prstGeom prst="rect">
            <a:avLst/>
          </a:prstGeom>
        </p:spPr>
      </p:pic>
      <p:pic>
        <p:nvPicPr>
          <p:cNvPr id="13" name="Graphic 13" descr="IIoT icon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4500" y="3378200"/>
            <a:ext cx="457200" cy="457200"/>
          </a:xfrm>
          <a:prstGeom prst="rect">
            <a:avLst/>
          </a:prstGeom>
        </p:spPr>
      </p:pic>
      <p:pic>
        <p:nvPicPr>
          <p:cNvPr id="14" name="Graphic 14" descr="AI/ML icon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3300" y="3378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71007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ank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FE3E34BB-CC1C-46A6-8772-D6CF53A3F2E1}"/>
    </a:ext>
  </a:extLst>
</a:theme>
</file>

<file path=ppt/theme/theme10.xml><?xml version="1.0" encoding="utf-8"?>
<a:theme xmlns:a="http://schemas.openxmlformats.org/drawingml/2006/main" name="Dark Body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DF55F6E1-085B-4372-BEEA-3BBE8693FD70}"/>
    </a:ext>
  </a:extLst>
</a:theme>
</file>

<file path=ppt/theme/theme11.xml><?xml version="1.0" encoding="utf-8"?>
<a:theme xmlns:a="http://schemas.openxmlformats.org/drawingml/2006/main" name="Dark Body Slides - Small Title, Large Subtitl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912F9BCC-81CE-43FF-90FC-1CF8A50309CA}"/>
    </a:ext>
  </a:extLst>
</a:theme>
</file>

<file path=ppt/theme/theme12.xml><?xml version="1.0" encoding="utf-8"?>
<a:theme xmlns:a="http://schemas.openxmlformats.org/drawingml/2006/main" name="Dark Divider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noAutofit/>
      </a:bodyPr>
      <a:lstStyle>
        <a:defPPr algn="l">
          <a:defRPr dirty="0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A8A71081-93CE-480B-AFBD-21CACF4C03BA}"/>
    </a:ext>
  </a:extLst>
</a:theme>
</file>

<file path=ppt/theme/theme13.xml><?xml version="1.0" encoding="utf-8"?>
<a:theme xmlns:a="http://schemas.openxmlformats.org/drawingml/2006/main" name="Dark Blank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C6E35258-F3D7-4B2E-B75B-EFF826EED1C0}"/>
    </a:ext>
  </a:extLst>
</a:theme>
</file>

<file path=ppt/theme/theme14.xml><?xml version="1.0" encoding="utf-8"?>
<a:theme xmlns:a="http://schemas.openxmlformats.org/drawingml/2006/main" name="1_Back Covers">
  <a:themeElements>
    <a:clrScheme name="NTT DATA Colors 1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0072B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00FF"/>
      </a:hlink>
      <a:folHlink>
        <a:srgbClr val="0000FF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 cap="rnd">
          <a:solidFill>
            <a:schemeClr val="tx1">
              <a:lumMod val="50000"/>
            </a:schemeClr>
          </a:solidFill>
          <a:round/>
        </a:ln>
      </a:spPr>
      <a:bodyPr rtlCol="0" anchor="ctr"/>
      <a:lstStyle>
        <a:defPPr algn="ctr">
          <a:defRPr sz="1800"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err="1" smtClean="0">
            <a:solidFill>
              <a:srgbClr val="2E404D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DB1D71C7-A2A5-436F-AEBF-D0FAA4B45808}"/>
    </a:ext>
  </a:extLst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vers - Full Image Background">
  <a:themeElements>
    <a:clrScheme name="NTT DATA Colors 1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0072B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00FF"/>
      </a:hlink>
      <a:folHlink>
        <a:srgbClr val="0000FF"/>
      </a:folHlink>
    </a:clrScheme>
    <a:fontScheme name="NTT_DATA_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6BFB1022-CB34-4B15-9F3B-8B01968DD371}"/>
    </a:ext>
  </a:extLst>
</a:theme>
</file>

<file path=ppt/theme/theme3.xml><?xml version="1.0" encoding="utf-8"?>
<a:theme xmlns:a="http://schemas.openxmlformats.org/drawingml/2006/main" name="Light Covers - Partial Imag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rgbClr val="2E404D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09C1F4FE-3D3D-4E4E-8AC5-C5D92DFDEA59}"/>
    </a:ext>
  </a:extLst>
</a:theme>
</file>

<file path=ppt/theme/theme4.xml><?xml version="1.0" encoding="utf-8"?>
<a:theme xmlns:a="http://schemas.openxmlformats.org/drawingml/2006/main" name="Light Covers - No Imag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noAutofit/>
      </a:bodyPr>
      <a:lstStyle>
        <a:defPPr algn="l">
          <a:defRPr dirty="0" smtClean="0">
            <a:solidFill>
              <a:srgbClr val="2E404D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71B2DA3E-2DF6-4D01-A20C-E263381081DA}"/>
    </a:ext>
  </a:extLst>
</a:theme>
</file>

<file path=ppt/theme/theme5.xml><?xml version="1.0" encoding="utf-8"?>
<a:theme xmlns:a="http://schemas.openxmlformats.org/drawingml/2006/main" name="Light Body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C146F23E-B709-4B2D-9758-8EB4940147ED}"/>
    </a:ext>
  </a:extLst>
</a:theme>
</file>

<file path=ppt/theme/theme6.xml><?xml version="1.0" encoding="utf-8"?>
<a:theme xmlns:a="http://schemas.openxmlformats.org/drawingml/2006/main" name="Light Body Slides - Small Title, Large Subtitl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8B19F434-353F-47FF-A1F7-53A0C457C0DD}"/>
    </a:ext>
  </a:extLst>
</a:theme>
</file>

<file path=ppt/theme/theme7.xml><?xml version="1.0" encoding="utf-8"?>
<a:theme xmlns:a="http://schemas.openxmlformats.org/drawingml/2006/main" name="Light Divider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no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A3869863-12B1-475A-82A5-128864B9801C}"/>
    </a:ext>
  </a:extLst>
</a:theme>
</file>

<file path=ppt/theme/theme8.xml><?xml version="1.0" encoding="utf-8"?>
<a:theme xmlns:a="http://schemas.openxmlformats.org/drawingml/2006/main" name="Dark Covers - Partial Imag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C35056FF-E0F1-46A4-9DF3-6BEF71C59CA6}"/>
    </a:ext>
  </a:extLst>
</a:theme>
</file>

<file path=ppt/theme/theme9.xml><?xml version="1.0" encoding="utf-8"?>
<a:theme xmlns:a="http://schemas.openxmlformats.org/drawingml/2006/main" name="Dark Covers - No Imag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3731407F-107C-4663-813D-98F86288AD6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9006E2C-01A0-4937-84A3-6E1504F4BB97}">
  <we:reference id="wa200010001" version="1.0.0.1" store="en-US" storeType="OMEX"/>
  <we:alternateReferences>
    <we:reference id="WA200010001" version="1.0.0.1" store="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NTT DATA_Inc_PowerPoint_Template (1)</Template>
  <TotalTime>0</TotalTime>
  <Words>2020</Words>
  <Application>Microsoft Office PowerPoint</Application>
  <PresentationFormat>Presentazione su schermo (16:9)</PresentationFormat>
  <Paragraphs>411</Paragraphs>
  <Slides>18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14</vt:i4>
      </vt:variant>
      <vt:variant>
        <vt:lpstr>Titoli diapositive</vt:lpstr>
      </vt:variant>
      <vt:variant>
        <vt:i4>18</vt:i4>
      </vt:variant>
    </vt:vector>
  </HeadingPairs>
  <TitlesOfParts>
    <vt:vector size="37" baseType="lpstr">
      <vt:lpstr>Arial</vt:lpstr>
      <vt:lpstr>Calibri</vt:lpstr>
      <vt:lpstr>Candal</vt:lpstr>
      <vt:lpstr>Georgia</vt:lpstr>
      <vt:lpstr>Segoe UI Emoji</vt:lpstr>
      <vt:lpstr>Light Blank Slides</vt:lpstr>
      <vt:lpstr>Covers - Full Image Background</vt:lpstr>
      <vt:lpstr>Light Covers - Partial Images</vt:lpstr>
      <vt:lpstr>Light Covers - No Image</vt:lpstr>
      <vt:lpstr>Light Body Slides</vt:lpstr>
      <vt:lpstr>Light Body Slides - Small Title, Large Subtitle</vt:lpstr>
      <vt:lpstr>Light Dividers</vt:lpstr>
      <vt:lpstr>Dark Covers - Partial Images</vt:lpstr>
      <vt:lpstr>Dark Covers - No Image</vt:lpstr>
      <vt:lpstr>Dark Body Slides</vt:lpstr>
      <vt:lpstr>Dark Body Slides - Small Title, Large Subtitle</vt:lpstr>
      <vt:lpstr>Dark Dividers</vt:lpstr>
      <vt:lpstr>Dark Blank Slides</vt:lpstr>
      <vt:lpstr>1_Back Covers</vt:lpstr>
      <vt:lpstr>La convergenza IT/OT nell’era del Cloud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convergenza IT/OT nell'era del Cloud</dc:title>
  <dc:subject>PptxGenJS Presentation</dc:subject>
  <dc:creator>PptxGenJS</dc:creator>
  <cp:lastModifiedBy>EMANUEL RUSSO</cp:lastModifiedBy>
  <cp:revision>2</cp:revision>
  <dcterms:created xsi:type="dcterms:W3CDTF">2026-03-20T20:35:50Z</dcterms:created>
  <dcterms:modified xsi:type="dcterms:W3CDTF">2026-04-13T10:36:16Z</dcterms:modified>
</cp:coreProperties>
</file>