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7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-259" y="-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114800"/>
            <a:ext cx="12161520" cy="2743200"/>
          </a:xfrm>
          <a:prstGeom prst="rect">
            <a:avLst/>
          </a:prstGeom>
          <a:solidFill>
            <a:srgbClr val="1F2A3A">
              <a:alpha val="85000"/>
            </a:srgbClr>
          </a:solidFill>
          <a:ln w="12700">
            <a:solidFill>
              <a:srgbClr val="1F2A3A">
                <a:alpha val="8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" y="4434840"/>
            <a:ext cx="1371600" cy="73152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4572000"/>
            <a:ext cx="109728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N8N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548640" y="534924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FDF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No-Code per iniziare, codice per scalare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548640" y="580644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Uno strumento chiave per developer e system integrator</a:t>
            </a:r>
            <a:endParaRPr lang="en-US" sz="1600" dirty="0"/>
          </a:p>
        </p:txBody>
      </p:sp>
      <p:pic>
        <p:nvPicPr>
          <p:cNvPr id="7" name="Image 0" descr="foto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24160" y="4343400"/>
            <a:ext cx="1188720" cy="1188720"/>
          </a:xfrm>
          <a:prstGeom prst="ellipse">
            <a:avLst/>
          </a:prstGeom>
        </p:spPr>
      </p:pic>
      <p:sp>
        <p:nvSpPr>
          <p:cNvPr id="8" name="Text 5"/>
          <p:cNvSpPr/>
          <p:nvPr/>
        </p:nvSpPr>
        <p:spPr>
          <a:xfrm>
            <a:off x="8046720" y="562356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8046720" y="5925312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FDF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System &amp; Network Administrator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8046720" y="617220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Intendo Srl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CASI D'USO REALI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Dove N8N brilla davvero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56616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91440" cy="196596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108960" y="2057400"/>
            <a:ext cx="868680" cy="27432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108960" y="205740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OPS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2084832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 dipendenti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822960" y="2606040"/>
            <a:ext cx="30175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22960" y="2697480"/>
            <a:ext cx="3063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HR crea il record → workflow apre account Google, Slack, VPN, assegna licenze e manda credenziali cifrate.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297680" y="1828800"/>
            <a:ext cx="356616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297680" y="1828800"/>
            <a:ext cx="91440" cy="196596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858000" y="2057400"/>
            <a:ext cx="868680" cy="27432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0" y="205740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DEVOPS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572000" y="2084832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Alert intelligenti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4572000" y="2606040"/>
            <a:ext cx="30175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572000" y="2697480"/>
            <a:ext cx="3063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Prometheus → AI Agent che classifica severity e correla con incident recenti → Slack o chiamata PagerDuty.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8046720" y="1828800"/>
            <a:ext cx="356616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8046720" y="1828800"/>
            <a:ext cx="91440" cy="196596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10607040" y="2057400"/>
            <a:ext cx="868680" cy="27432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0607040" y="205740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321040" y="2084832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enrichment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8321040" y="2606040"/>
            <a:ext cx="30175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321040" y="2697480"/>
            <a:ext cx="3063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Nuovo contatto → arricchimento da Clearbit/LinkedIn → scoring con LLM → CRM + notifica al commerciale giusto.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548640" y="3977640"/>
            <a:ext cx="356616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48640" y="3977640"/>
            <a:ext cx="91440" cy="196596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3108960" y="4206240"/>
            <a:ext cx="868680" cy="27432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108960" y="420624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/ RAG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22960" y="4233672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Chatbot sulla documentazione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822960" y="4754880"/>
            <a:ext cx="30175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822960" y="4846320"/>
            <a:ext cx="3063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Documenti aziendali in Qdrant → chat Telegram o Slack che risponde citando le fonti interne.</a:t>
            </a:r>
            <a:endParaRPr lang="en-US" sz="1150" dirty="0"/>
          </a:p>
        </p:txBody>
      </p:sp>
      <p:sp>
        <p:nvSpPr>
          <p:cNvPr id="33" name="Shape 31"/>
          <p:cNvSpPr/>
          <p:nvPr/>
        </p:nvSpPr>
        <p:spPr>
          <a:xfrm>
            <a:off x="4297680" y="3977640"/>
            <a:ext cx="356616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297680" y="3977640"/>
            <a:ext cx="91440" cy="196596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858000" y="4206240"/>
            <a:ext cx="868680" cy="27432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6858000" y="420624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FINANCE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572000" y="4233672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Fatture in automatico</a:t>
            </a:r>
            <a:endParaRPr lang="en-US" sz="1600" dirty="0"/>
          </a:p>
        </p:txBody>
      </p:sp>
      <p:sp>
        <p:nvSpPr>
          <p:cNvPr id="38" name="Shape 36"/>
          <p:cNvSpPr/>
          <p:nvPr/>
        </p:nvSpPr>
        <p:spPr>
          <a:xfrm>
            <a:off x="4572000" y="4754880"/>
            <a:ext cx="30175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0" y="4846320"/>
            <a:ext cx="3063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con PDF → OCR + LLM estrae importi e IVA → validazione → push su gestionale, alert se discrepanze.</a:t>
            </a:r>
            <a:endParaRPr lang="en-US" sz="1150" dirty="0"/>
          </a:p>
        </p:txBody>
      </p:sp>
      <p:sp>
        <p:nvSpPr>
          <p:cNvPr id="40" name="Shape 38"/>
          <p:cNvSpPr/>
          <p:nvPr/>
        </p:nvSpPr>
        <p:spPr>
          <a:xfrm>
            <a:off x="8046720" y="3977640"/>
            <a:ext cx="3566160" cy="19659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8046720" y="3977640"/>
            <a:ext cx="91440" cy="196596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10607040" y="4206240"/>
            <a:ext cx="868680" cy="27432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10607040" y="4206240"/>
            <a:ext cx="868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8321040" y="4233672"/>
            <a:ext cx="2194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repurposing</a:t>
            </a:r>
            <a:endParaRPr lang="en-US" sz="1600" dirty="0"/>
          </a:p>
        </p:txBody>
      </p:sp>
      <p:sp>
        <p:nvSpPr>
          <p:cNvPr id="45" name="Shape 43"/>
          <p:cNvSpPr/>
          <p:nvPr/>
        </p:nvSpPr>
        <p:spPr>
          <a:xfrm>
            <a:off x="8321040" y="4754880"/>
            <a:ext cx="301752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8321040" y="4846320"/>
            <a:ext cx="30632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Nuovo articolo sul blog → LLM genera varianti per LinkedIn, X e newsletter → approvazione umana → pubblica.</a:t>
            </a:r>
            <a:endParaRPr lang="en-US" sz="1150" dirty="0"/>
          </a:p>
        </p:txBody>
      </p:sp>
      <p:sp>
        <p:nvSpPr>
          <p:cNvPr id="47" name="Shape 45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9/11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A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22860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48640" y="5029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5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INTENDO SRL  ·  POWERED BY N8N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48640" y="960120"/>
            <a:ext cx="10972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N8N Hosting chiavi in mano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548640" y="17830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FDF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Tutta la potenza di N8N. Nessuna delle scocciature operative.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2514600"/>
            <a:ext cx="3566160" cy="1234440"/>
          </a:xfrm>
          <a:prstGeom prst="rect">
            <a:avLst/>
          </a:prstGeom>
          <a:solidFill>
            <a:srgbClr val="2B3A50"/>
          </a:solidFill>
          <a:ln w="12700">
            <a:solidFill>
              <a:srgbClr val="2B3A5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48640" y="2514600"/>
            <a:ext cx="3566160" cy="54864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77240" y="26974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Istanza dedicata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777240" y="3063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condividi database o worker con nessuno. La tua roba, i tuoi dati.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4297680" y="2514600"/>
            <a:ext cx="3566160" cy="1234440"/>
          </a:xfrm>
          <a:prstGeom prst="rect">
            <a:avLst/>
          </a:prstGeom>
          <a:solidFill>
            <a:srgbClr val="2B3A50"/>
          </a:solidFill>
          <a:ln w="12700">
            <a:solidFill>
              <a:srgbClr val="2B3A5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297680" y="2514600"/>
            <a:ext cx="3566160" cy="54864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26280" y="26974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&amp; backup gestiti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26280" y="3063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Aggiornamenti N8N, patch di sicurezza, backup automatici. Zero pensieri.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046720" y="2514600"/>
            <a:ext cx="3566160" cy="1234440"/>
          </a:xfrm>
          <a:prstGeom prst="rect">
            <a:avLst/>
          </a:prstGeom>
          <a:solidFill>
            <a:srgbClr val="2B3A50"/>
          </a:solidFill>
          <a:ln w="12700">
            <a:solidFill>
              <a:srgbClr val="2B3A5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046720" y="2514600"/>
            <a:ext cx="3566160" cy="54864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75320" y="269748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Queue mode </a:t>
            </a:r>
            <a:r>
              <a:rPr lang="en-US" sz="15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8275320" y="306324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Redis + worker pronti. Workflow che girano in </a:t>
            </a:r>
            <a:r>
              <a:rPr lang="en-US" sz="1100" dirty="0" err="1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parallelo</a:t>
            </a: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</a:t>
            </a:r>
            <a: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ne </a:t>
            </a:r>
            <a:r>
              <a:rPr lang="en-US" sz="1100" dirty="0" err="1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avrai</a:t>
            </a:r>
            <a: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err="1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bisogno</a:t>
            </a:r>
            <a: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3931920"/>
            <a:ext cx="3566160" cy="1234440"/>
          </a:xfrm>
          <a:prstGeom prst="rect">
            <a:avLst/>
          </a:prstGeom>
          <a:solidFill>
            <a:srgbClr val="2B3A50"/>
          </a:solidFill>
          <a:ln w="12700">
            <a:solidFill>
              <a:srgbClr val="2B3A5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3931920"/>
            <a:ext cx="3566160" cy="54864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77240" y="4114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24/7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777240" y="448056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Uptime, metriche, alert. Se qualcosa va giù, lo vediamo noi per primi.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297680" y="3931920"/>
            <a:ext cx="3566160" cy="1234440"/>
          </a:xfrm>
          <a:prstGeom prst="rect">
            <a:avLst/>
          </a:prstGeom>
          <a:solidFill>
            <a:srgbClr val="2B3A50"/>
          </a:solidFill>
          <a:ln w="12700">
            <a:solidFill>
              <a:srgbClr val="2B3A5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297680" y="3931920"/>
            <a:ext cx="3566160" cy="54864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526280" y="4114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 err="1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Supporto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4526280" y="448056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Parli con sistemisti veri, </a:t>
            </a:r>
            <a: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b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 </a:t>
            </a: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un </a:t>
            </a:r>
            <a:r>
              <a:rPr lang="en-US" sz="1100" dirty="0" err="1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</a:t>
            </a: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b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1100" dirty="0" err="1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</a:t>
            </a:r>
            <a:r>
              <a:rPr lang="en-US" sz="1100" dirty="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primo livello.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046720" y="3931920"/>
            <a:ext cx="3566160" cy="1234440"/>
          </a:xfrm>
          <a:prstGeom prst="rect">
            <a:avLst/>
          </a:prstGeom>
          <a:solidFill>
            <a:srgbClr val="2B3A50"/>
          </a:solidFill>
          <a:ln w="12700">
            <a:solidFill>
              <a:srgbClr val="2B3A5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8046720" y="3931920"/>
            <a:ext cx="3566160" cy="54864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8275320" y="4114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Dati in </a:t>
            </a:r>
            <a:r>
              <a:rPr lang="en-US" sz="1500" b="1" dirty="0" smtClean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Italia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8275320" y="448056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Hosting su infrastruttura </a:t>
            </a:r>
            <a:r>
              <a:rPr lang="en-US" sz="1100" dirty="0" err="1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conforme</a:t>
            </a:r>
            <a:r>
              <a:rPr lang="en-US" sz="110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100" smtClean="0">
                <a:solidFill>
                  <a:srgbClr val="B8C5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GDPR.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548640" y="5577840"/>
            <a:ext cx="11064240" cy="8686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" y="5577840"/>
            <a:ext cx="110642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Parliamone dopo la sessione →  christian.ciofi@intendo.it  ·  www.intendo.it</a:t>
            </a:r>
            <a:endParaRPr lang="en-US" sz="1800" dirty="0"/>
          </a:p>
        </p:txBody>
      </p:sp>
      <p:pic>
        <p:nvPicPr>
          <p:cNvPr id="32" name="Immagine 31" descr="IMG_1076_preview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160" y="3926206"/>
            <a:ext cx="1638300" cy="124015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685800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48640" y="2286000"/>
            <a:ext cx="1371600" cy="9144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2514600"/>
            <a:ext cx="5943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Grazie.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548640" y="3749040"/>
            <a:ext cx="5943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i="1" dirty="0">
                <a:solidFill>
                  <a:srgbClr val="FDF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Domande?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548640" y="475488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…e se volete vedere N8N girare sul serio,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facciamo una chiacchierata al desk Intendo.</a:t>
            </a:r>
            <a:endParaRPr lang="en-US" sz="1400" dirty="0"/>
          </a:p>
        </p:txBody>
      </p:sp>
      <p:pic>
        <p:nvPicPr>
          <p:cNvPr id="7" name="Image 0" descr="fot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0" y="1371600"/>
            <a:ext cx="2286000" cy="2286000"/>
          </a:xfrm>
          <a:prstGeom prst="ellipse">
            <a:avLst/>
          </a:prstGeom>
        </p:spPr>
      </p:pic>
      <p:sp>
        <p:nvSpPr>
          <p:cNvPr id="8" name="Text 5"/>
          <p:cNvSpPr/>
          <p:nvPr/>
        </p:nvSpPr>
        <p:spPr>
          <a:xfrm>
            <a:off x="7223760" y="3794760"/>
            <a:ext cx="4663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</a:t>
            </a:r>
            <a:endParaRPr lang="en-US" sz="2600" dirty="0"/>
          </a:p>
        </p:txBody>
      </p:sp>
      <p:sp>
        <p:nvSpPr>
          <p:cNvPr id="9" name="Text 6"/>
          <p:cNvSpPr/>
          <p:nvPr/>
        </p:nvSpPr>
        <p:spPr>
          <a:xfrm>
            <a:off x="7223760" y="4251960"/>
            <a:ext cx="4663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System &amp; Network Administrator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7223760" y="4553712"/>
            <a:ext cx="4663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Intendo Srl</a:t>
            </a:r>
            <a:endParaRPr lang="en-US" sz="1600" dirty="0"/>
          </a:p>
        </p:txBody>
      </p:sp>
      <p:sp>
        <p:nvSpPr>
          <p:cNvPr id="11" name="Shape 8"/>
          <p:cNvSpPr/>
          <p:nvPr/>
        </p:nvSpPr>
        <p:spPr>
          <a:xfrm>
            <a:off x="7406640" y="5120640"/>
            <a:ext cx="320040" cy="32004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406640" y="5120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✉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7818120" y="512064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christian.ciofi@intendo.it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7406640" y="5504688"/>
            <a:ext cx="320040" cy="32004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7406640" y="550468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7818120" y="5504688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www.intendo.it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7406640" y="5888736"/>
            <a:ext cx="320040" cy="32004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7406640" y="588873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</a:t>
            </a:r>
            <a:endParaRPr lang="en-US" sz="1100" dirty="0"/>
          </a:p>
        </p:txBody>
      </p:sp>
      <p:sp>
        <p:nvSpPr>
          <p:cNvPr id="19" name="Text 16"/>
          <p:cNvSpPr/>
          <p:nvPr/>
        </p:nvSpPr>
        <p:spPr>
          <a:xfrm>
            <a:off x="7818120" y="5888736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linkedin.com/in/christianciofi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 · 20 MINUTI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cosa parliamo oggi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474720" cy="411480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91440" cy="411480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pic>
        <p:nvPicPr>
          <p:cNvPr id="7" name="Image 0" descr="fot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2057400"/>
            <a:ext cx="1737360" cy="1737360"/>
          </a:xfrm>
          <a:prstGeom prst="ellipse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88620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731520" y="425196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System &amp; Network Administrator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31520" y="4553712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Intendo Srl</a:t>
            </a:r>
            <a:endParaRPr lang="en-US" sz="1300" dirty="0"/>
          </a:p>
        </p:txBody>
      </p:sp>
      <p:sp>
        <p:nvSpPr>
          <p:cNvPr id="11" name="Text 8"/>
          <p:cNvSpPr/>
          <p:nvPr/>
        </p:nvSpPr>
        <p:spPr>
          <a:xfrm>
            <a:off x="777240" y="4937760"/>
            <a:ext cx="30175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050" i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 occupo ogni giorno di infrastrutture, reti e automazione. N8N è diventato uno dei miei strumenti preferiti: lo uso sia per scriptini da 5 minuti sia per pipeline in produzione.</a:t>
            </a:r>
            <a:endParaRPr lang="en-US" sz="1050" dirty="0"/>
          </a:p>
        </p:txBody>
      </p:sp>
      <p:sp>
        <p:nvSpPr>
          <p:cNvPr id="12" name="Shape 9"/>
          <p:cNvSpPr/>
          <p:nvPr/>
        </p:nvSpPr>
        <p:spPr>
          <a:xfrm>
            <a:off x="4480560" y="1828800"/>
            <a:ext cx="502920" cy="50292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48056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5120640" y="1847088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Cos'è N8N e perché dovrebbe interessarti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10972800" y="1847088"/>
            <a:ext cx="868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min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480560" y="2395728"/>
            <a:ext cx="502920" cy="50292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480560" y="239572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5120640" y="2414016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No-Code vs Low-Code vs Code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10972800" y="2414016"/>
            <a:ext cx="868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4480560" y="2962656"/>
            <a:ext cx="502920" cy="50292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1" name="Text 18"/>
          <p:cNvSpPr/>
          <p:nvPr/>
        </p:nvSpPr>
        <p:spPr>
          <a:xfrm>
            <a:off x="4480560" y="296265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400" dirty="0"/>
          </a:p>
        </p:txBody>
      </p:sp>
      <p:sp>
        <p:nvSpPr>
          <p:cNvPr id="22" name="Text 19"/>
          <p:cNvSpPr/>
          <p:nvPr/>
        </p:nvSpPr>
        <p:spPr>
          <a:xfrm>
            <a:off x="5120640" y="2980944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Architettura e </a:t>
            </a:r>
            <a:r>
              <a:rPr lang="en-US" sz="1400" b="1" dirty="0" err="1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concetti</a:t>
            </a: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chiave</a:t>
            </a:r>
            <a:r>
              <a:rPr lang="en-US" sz="1400" b="1" dirty="0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/ </a:t>
            </a:r>
            <a:r>
              <a:rPr lang="en-US" sz="1400" b="1" dirty="0" err="1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Com’è</a:t>
            </a:r>
            <a:r>
              <a:rPr lang="en-US" sz="1400" b="1" dirty="0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fatto</a:t>
            </a:r>
            <a:r>
              <a:rPr lang="en-US" sz="1400" b="1" dirty="0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?</a:t>
            </a:r>
            <a:endParaRPr lang="en-US" sz="1400" dirty="0"/>
          </a:p>
        </p:txBody>
      </p:sp>
      <p:sp>
        <p:nvSpPr>
          <p:cNvPr id="23" name="Text 20"/>
          <p:cNvSpPr/>
          <p:nvPr/>
        </p:nvSpPr>
        <p:spPr>
          <a:xfrm>
            <a:off x="10972800" y="2980944"/>
            <a:ext cx="868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100" dirty="0"/>
          </a:p>
        </p:txBody>
      </p:sp>
      <p:sp>
        <p:nvSpPr>
          <p:cNvPr id="24" name="Shape 21"/>
          <p:cNvSpPr/>
          <p:nvPr/>
        </p:nvSpPr>
        <p:spPr>
          <a:xfrm>
            <a:off x="4480560" y="3529584"/>
            <a:ext cx="502920" cy="50292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5" name="Text 22"/>
          <p:cNvSpPr/>
          <p:nvPr/>
        </p:nvSpPr>
        <p:spPr>
          <a:xfrm>
            <a:off x="4480560" y="352958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5120640" y="3547872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1 — Un webhook in 60 secondi</a:t>
            </a:r>
            <a:endParaRPr lang="en-US" sz="1400" dirty="0"/>
          </a:p>
        </p:txBody>
      </p:sp>
      <p:sp>
        <p:nvSpPr>
          <p:cNvPr id="27" name="Text 24"/>
          <p:cNvSpPr/>
          <p:nvPr/>
        </p:nvSpPr>
        <p:spPr>
          <a:xfrm>
            <a:off x="10972800" y="3547872"/>
            <a:ext cx="868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100" dirty="0"/>
          </a:p>
        </p:txBody>
      </p:sp>
      <p:sp>
        <p:nvSpPr>
          <p:cNvPr id="28" name="Shape 25"/>
          <p:cNvSpPr/>
          <p:nvPr/>
        </p:nvSpPr>
        <p:spPr>
          <a:xfrm>
            <a:off x="4480560" y="4096512"/>
            <a:ext cx="502920" cy="50292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9" name="Text 26"/>
          <p:cNvSpPr/>
          <p:nvPr/>
        </p:nvSpPr>
        <p:spPr>
          <a:xfrm>
            <a:off x="4480560" y="409651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400" dirty="0"/>
          </a:p>
        </p:txBody>
      </p:sp>
      <p:sp>
        <p:nvSpPr>
          <p:cNvPr id="30" name="Text 27"/>
          <p:cNvSpPr/>
          <p:nvPr/>
        </p:nvSpPr>
        <p:spPr>
          <a:xfrm>
            <a:off x="5120640" y="4114800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2 — </a:t>
            </a:r>
            <a:r>
              <a:rPr lang="en-US" sz="1400" b="1" dirty="0" err="1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</a:t>
            </a:r>
            <a:r>
              <a:rPr lang="en-US" sz="1400" b="1" dirty="0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ticket </a:t>
            </a: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AI</a:t>
            </a:r>
            <a:endParaRPr lang="en-US" sz="1400" dirty="0"/>
          </a:p>
        </p:txBody>
      </p:sp>
      <p:sp>
        <p:nvSpPr>
          <p:cNvPr id="31" name="Text 28"/>
          <p:cNvSpPr/>
          <p:nvPr/>
        </p:nvSpPr>
        <p:spPr>
          <a:xfrm>
            <a:off x="10972800" y="4114800"/>
            <a:ext cx="868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100" dirty="0"/>
          </a:p>
        </p:txBody>
      </p:sp>
      <p:sp>
        <p:nvSpPr>
          <p:cNvPr id="32" name="Shape 29"/>
          <p:cNvSpPr/>
          <p:nvPr/>
        </p:nvSpPr>
        <p:spPr>
          <a:xfrm>
            <a:off x="4480560" y="4663440"/>
            <a:ext cx="502920" cy="50292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3" name="Text 30"/>
          <p:cNvSpPr/>
          <p:nvPr/>
        </p:nvSpPr>
        <p:spPr>
          <a:xfrm>
            <a:off x="4480560" y="4663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400" dirty="0"/>
          </a:p>
        </p:txBody>
      </p:sp>
      <p:sp>
        <p:nvSpPr>
          <p:cNvPr id="34" name="Text 31"/>
          <p:cNvSpPr/>
          <p:nvPr/>
        </p:nvSpPr>
        <p:spPr>
          <a:xfrm>
            <a:off x="5120640" y="4681728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scalare: codice, queue, self-hosting</a:t>
            </a:r>
            <a:endParaRPr lang="en-US" sz="1400" dirty="0"/>
          </a:p>
        </p:txBody>
      </p:sp>
      <p:sp>
        <p:nvSpPr>
          <p:cNvPr id="35" name="Text 32"/>
          <p:cNvSpPr/>
          <p:nvPr/>
        </p:nvSpPr>
        <p:spPr>
          <a:xfrm>
            <a:off x="10972800" y="4681728"/>
            <a:ext cx="868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100" dirty="0"/>
          </a:p>
        </p:txBody>
      </p:sp>
      <p:sp>
        <p:nvSpPr>
          <p:cNvPr id="36" name="Shape 33"/>
          <p:cNvSpPr/>
          <p:nvPr/>
        </p:nvSpPr>
        <p:spPr>
          <a:xfrm>
            <a:off x="4480560" y="5230368"/>
            <a:ext cx="502920" cy="50292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7" name="Text 34"/>
          <p:cNvSpPr/>
          <p:nvPr/>
        </p:nvSpPr>
        <p:spPr>
          <a:xfrm>
            <a:off x="4480560" y="52303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400" dirty="0"/>
          </a:p>
        </p:txBody>
      </p:sp>
      <p:sp>
        <p:nvSpPr>
          <p:cNvPr id="38" name="Text 35"/>
          <p:cNvSpPr/>
          <p:nvPr/>
        </p:nvSpPr>
        <p:spPr>
          <a:xfrm>
            <a:off x="5120640" y="5248656"/>
            <a:ext cx="5852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Intendo N8N Hosting — chiavi in mano</a:t>
            </a:r>
            <a:endParaRPr lang="en-US" sz="1400" dirty="0"/>
          </a:p>
        </p:txBody>
      </p:sp>
      <p:sp>
        <p:nvSpPr>
          <p:cNvPr id="39" name="Text 36"/>
          <p:cNvSpPr/>
          <p:nvPr/>
        </p:nvSpPr>
        <p:spPr>
          <a:xfrm>
            <a:off x="10972800" y="5248656"/>
            <a:ext cx="868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min</a:t>
            </a:r>
            <a:endParaRPr lang="en-US" sz="1100" dirty="0"/>
          </a:p>
        </p:txBody>
      </p:sp>
      <p:sp>
        <p:nvSpPr>
          <p:cNvPr id="40" name="Shape 37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2/11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PUNTO DI PARTENZA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Cos'è N8N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11064240" cy="146304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109728" cy="146304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1920240"/>
            <a:ext cx="106070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N8N </a:t>
            </a:r>
            <a:r>
              <a:rPr lang="en-US" sz="18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è una piattaforma </a:t>
            </a: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 </a:t>
            </a:r>
            <a:r>
              <a:rPr lang="en-US" sz="18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 workflow automation che ti permette di collegare oltre </a:t>
            </a:r>
            <a:r>
              <a:rPr lang="en-US" sz="1800" b="1" dirty="0">
                <a:solidFill>
                  <a:srgbClr val="5B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 servizi </a:t>
            </a:r>
            <a:r>
              <a:rPr lang="en-US" sz="18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API, database, file system, LLM — con un editor visuale nodo-a-nodo, </a:t>
            </a: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senza lock-in</a:t>
            </a:r>
            <a:r>
              <a:rPr lang="en-US" sz="18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548640" y="365760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3657600"/>
            <a:ext cx="2651760" cy="73152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77240" y="3977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Fair-code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777240" y="45262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Self-hostable gratis,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disponibile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364992" y="365760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364992" y="3657600"/>
            <a:ext cx="2651760" cy="73152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593592" y="3977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Visual-first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593592" y="45262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Editor drag &amp; drop,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 con codice vero sotto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181344" y="365760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181344" y="3657600"/>
            <a:ext cx="2651760" cy="73152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9944" y="3977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400+ integrazioni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6409944" y="45262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HTTP, DB, Google, Slack,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AWS, OpenAI, e molto altro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8997696" y="3657600"/>
            <a:ext cx="265176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8997696" y="3657600"/>
            <a:ext cx="2651760" cy="73152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9226296" y="397764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AI-native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226296" y="4526280"/>
            <a:ext cx="23774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Nodi per LangChain,</a:t>
            </a:r>
            <a:endParaRPr lang="en-US" sz="1300" dirty="0"/>
          </a:p>
          <a:p>
            <a:pPr marL="0" indent="0">
              <a:buNone/>
            </a:pPr>
            <a:r>
              <a:rPr lang="en-US" sz="13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RAG, agenti, vector store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3/11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PERCHÉ N8N È DIVERSO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 spettro: No-Code · Low-Code · Code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3566160" cy="4480560"/>
          </a:xfrm>
          <a:prstGeom prst="rect">
            <a:avLst/>
          </a:prstGeom>
          <a:solidFill>
            <a:srgbClr val="F5F9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05740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9BA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NO-CODE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22960" y="2560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Strumento tipo Zapier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914400" y="3017520"/>
            <a:ext cx="2834640" cy="0"/>
          </a:xfrm>
          <a:prstGeom prst="line">
            <a:avLst/>
          </a:prstGeom>
          <a:noFill/>
          <a:ln w="12700">
            <a:solidFill>
              <a:srgbClr val="D0D8D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1097280" y="318211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Veloce a partire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822960" y="35661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54787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competenze tecniche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822960" y="39319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1097280" y="39136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business user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22960" y="44348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441655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Costi che esplodono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822960" y="48006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1097280" y="478231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Logica complessa = muro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822960" y="51663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97280" y="514807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Lock-in del vendor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297680" y="1828800"/>
            <a:ext cx="3566160" cy="4480560"/>
          </a:xfrm>
          <a:prstGeom prst="rect">
            <a:avLst/>
          </a:prstGeom>
          <a:solidFill>
            <a:srgbClr val="FDF4D4"/>
          </a:solidFill>
          <a:ln w="38100">
            <a:solidFill>
              <a:srgbClr val="E8833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0" y="2057400"/>
            <a:ext cx="3017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N8N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572000" y="2560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663440" y="3017520"/>
            <a:ext cx="2834640" cy="0"/>
          </a:xfrm>
          <a:prstGeom prst="line">
            <a:avLst/>
          </a:prstGeom>
          <a:noFill/>
          <a:ln w="12700">
            <a:solidFill>
              <a:srgbClr val="D0D8D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572000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846320" y="318211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Visuale come no-code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572000" y="35661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4846320" y="354787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Codice JS/Python quando serve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4572000" y="39319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846320" y="39136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Self-hosted, zero lock-in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4572000" y="42976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2" name="Text 30"/>
          <p:cNvSpPr/>
          <p:nvPr/>
        </p:nvSpPr>
        <p:spPr>
          <a:xfrm>
            <a:off x="4846320" y="427939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 da PoC a produzione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8046720" y="1828800"/>
            <a:ext cx="3566160" cy="4480560"/>
          </a:xfrm>
          <a:prstGeom prst="rect">
            <a:avLst/>
          </a:prstGeom>
          <a:solidFill>
            <a:srgbClr val="F5F9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321040" y="205740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9BA8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8321040" y="256032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Scripting custom</a:t>
            </a:r>
            <a:endParaRPr lang="en-US" sz="1300" dirty="0"/>
          </a:p>
        </p:txBody>
      </p:sp>
      <p:sp>
        <p:nvSpPr>
          <p:cNvPr id="36" name="Shape 34"/>
          <p:cNvSpPr/>
          <p:nvPr/>
        </p:nvSpPr>
        <p:spPr>
          <a:xfrm>
            <a:off x="8412480" y="3017520"/>
            <a:ext cx="2834640" cy="0"/>
          </a:xfrm>
          <a:prstGeom prst="line">
            <a:avLst/>
          </a:prstGeom>
          <a:noFill/>
          <a:ln w="12700">
            <a:solidFill>
              <a:srgbClr val="D0D8D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8321040" y="32004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8595360" y="318211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 totale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8321040" y="35661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8595360" y="354787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massime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8321040" y="393192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5BAF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42" name="Text 40"/>
          <p:cNvSpPr/>
          <p:nvPr/>
        </p:nvSpPr>
        <p:spPr>
          <a:xfrm>
            <a:off x="8595360" y="39136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Nessun limite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8321040" y="44348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8595360" y="441655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Boilerplate infinito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8321040" y="48006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400" dirty="0"/>
          </a:p>
        </p:txBody>
      </p:sp>
      <p:sp>
        <p:nvSpPr>
          <p:cNvPr id="46" name="Text 44"/>
          <p:cNvSpPr/>
          <p:nvPr/>
        </p:nvSpPr>
        <p:spPr>
          <a:xfrm>
            <a:off x="8595360" y="478231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Manutenzione costosa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8321040" y="51663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C9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400" dirty="0"/>
          </a:p>
        </p:txBody>
      </p:sp>
      <p:sp>
        <p:nvSpPr>
          <p:cNvPr id="48" name="Text 46"/>
          <p:cNvSpPr/>
          <p:nvPr/>
        </p:nvSpPr>
        <p:spPr>
          <a:xfrm>
            <a:off x="8595360" y="514807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Onboarding lento</a:t>
            </a:r>
            <a:endParaRPr lang="en-US" sz="1200" dirty="0"/>
          </a:p>
        </p:txBody>
      </p:sp>
      <p:sp>
        <p:nvSpPr>
          <p:cNvPr id="49" name="Shape 47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51" name="Text 49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4/11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ARCHITETTURA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Concetti chiave in 30 secondi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028700" y="2011680"/>
            <a:ext cx="2286000" cy="1188720"/>
          </a:xfrm>
          <a:prstGeom prst="roundRect">
            <a:avLst>
              <a:gd name="adj" fmla="val 9231"/>
            </a:avLst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28700" y="22402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120140" y="267004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· Cron · Event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332988" y="2286000"/>
            <a:ext cx="283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3634740" y="2011680"/>
            <a:ext cx="2286000" cy="1188720"/>
          </a:xfrm>
          <a:prstGeom prst="roundRect">
            <a:avLst>
              <a:gd name="adj" fmla="val 9231"/>
            </a:avLst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34740" y="22402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3726180" y="267004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· DB · Transform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939028" y="2286000"/>
            <a:ext cx="283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13" name="Shape 11"/>
          <p:cNvSpPr/>
          <p:nvPr/>
        </p:nvSpPr>
        <p:spPr>
          <a:xfrm>
            <a:off x="6240780" y="2011680"/>
            <a:ext cx="2286000" cy="1188720"/>
          </a:xfrm>
          <a:prstGeom prst="roundRect">
            <a:avLst>
              <a:gd name="adj" fmla="val 9231"/>
            </a:avLst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40780" y="22402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332220" y="267004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Logic · Loop · IF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545068" y="2286000"/>
            <a:ext cx="28346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17" name="Shape 15"/>
          <p:cNvSpPr/>
          <p:nvPr/>
        </p:nvSpPr>
        <p:spPr>
          <a:xfrm>
            <a:off x="8846820" y="2011680"/>
            <a:ext cx="2286000" cy="1188720"/>
          </a:xfrm>
          <a:prstGeom prst="roundRect">
            <a:avLst>
              <a:gd name="adj" fmla="val 9231"/>
            </a:avLst>
          </a:prstGeom>
          <a:solidFill>
            <a:srgbClr val="1F2A3A"/>
          </a:solidFill>
          <a:ln w="12700">
            <a:solidFill>
              <a:srgbClr val="1F2A3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846820" y="2240280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8938260" y="267004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· DB · Notifica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48640" y="33832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dati scorrono tra i nodi come JSON. Ogni nodo legge, trasforma e passa al successivo.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548640" y="3977640"/>
            <a:ext cx="3566160" cy="233172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77240" y="4114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Expressions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77240" y="4544568"/>
            <a:ext cx="3200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{{ $json.email }}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{{ $node['HTTP'].json }}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77240" y="5641848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Riferimenti dinamici ai dati,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stile template.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297680" y="3977640"/>
            <a:ext cx="3566160" cy="233172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526280" y="4114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Node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4526280" y="4544568"/>
            <a:ext cx="3200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return items.map(i =&gt; ({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json: { ...i.json, ok: true }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}))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4526280" y="5641848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JS o Python veri quando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visuale non basta.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8046720" y="3977640"/>
            <a:ext cx="3566160" cy="233172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8275320" y="41148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Credenziali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8275320" y="4544568"/>
            <a:ext cx="320040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F2A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OAuth2 · API key · JWT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F2A3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cifrate a riposo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275320" y="5641848"/>
            <a:ext cx="3200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 centralizzata,</a:t>
            </a:r>
            <a:endParaRPr lang="en-US" sz="1100" dirty="0"/>
          </a:p>
          <a:p>
            <a:pPr marL="0" indent="0">
              <a:buNone/>
            </a:pPr>
            <a:r>
              <a:rPr lang="en-US" sz="1100" i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riusabili tra workflow.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5/11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ARCHITETTURA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 err="1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Com’è</a:t>
            </a:r>
            <a:r>
              <a:rPr lang="en-US" sz="3200" b="1" dirty="0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200" b="1" dirty="0" err="1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fatto</a:t>
            </a:r>
            <a:r>
              <a:rPr lang="en-US" sz="3200" b="1" dirty="0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?</a:t>
            </a:r>
            <a:endParaRPr lang="en-US" sz="3200" dirty="0"/>
          </a:p>
        </p:txBody>
      </p:sp>
      <p:sp>
        <p:nvSpPr>
          <p:cNvPr id="33" name="Shape 31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5/11</a:t>
            </a:r>
            <a:endParaRPr lang="en-US" sz="1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7240" y="1452768"/>
            <a:ext cx="10331517" cy="4982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· NO-CODE MODE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1 — Un webhook in 60 secondi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11064240" cy="685800"/>
          </a:xfrm>
          <a:prstGeom prst="rect">
            <a:avLst/>
          </a:prstGeom>
          <a:solidFill>
            <a:srgbClr val="FDF4D4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828800"/>
            <a:ext cx="10698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Scenario: </a:t>
            </a:r>
            <a:r>
              <a:rPr lang="en-US" sz="14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ricevo un form dal sito, voglio salvarlo in un Google Sheet e mandare una notifica Telegram al team.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2697480"/>
            <a:ext cx="548640" cy="54864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26974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371600" y="265176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Trigger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480560" y="2651760"/>
            <a:ext cx="7132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Creo un nodo Webhook. N8N mi dà subito un URL pubblico: https://n8n.tua-azienda.it/webhook/lead-form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3474720"/>
            <a:ext cx="548640" cy="54864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474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1371600" y="342900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/ Transform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480560" y="3429000"/>
            <a:ext cx="7132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Normalizzo i campi: nome, email, azienda. Uso le expressions: {{ $json.body.email.toLowerCase() }}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40080" y="4251960"/>
            <a:ext cx="548640" cy="54864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425196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371600" y="420624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Sheets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4480560" y="4206240"/>
            <a:ext cx="7132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Append Row sul foglio 'Leads'. L'autenticazione OAuth2 è già fatta una volta sola.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40080" y="5029200"/>
            <a:ext cx="548640" cy="548640"/>
          </a:xfrm>
          <a:prstGeom prst="ellipse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080" y="5029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1" name="Text 19"/>
          <p:cNvSpPr/>
          <p:nvPr/>
        </p:nvSpPr>
        <p:spPr>
          <a:xfrm>
            <a:off x="1371600" y="498348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4480560" y="4983480"/>
            <a:ext cx="71323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 Message al gruppo team. Con un template: 'Nuovo lead: {{ $json.nome }} da {{ $json.azienda }}'.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548640" y="5943600"/>
            <a:ext cx="11064240" cy="502920"/>
          </a:xfrm>
          <a:prstGeom prst="rect">
            <a:avLst/>
          </a:prstGeom>
          <a:solidFill>
            <a:srgbClr val="1F2A3A"/>
          </a:solidFill>
          <a:ln w="12700">
            <a:solidFill>
              <a:srgbClr val="1F2A3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77240" y="5943600"/>
            <a:ext cx="10789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nodi, zero codice, zero server. In Python/Node sarebbero ~80 righe + deploy + autenticazioni.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6/11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 · AI-POWERED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2 — </a:t>
            </a:r>
            <a:r>
              <a:rPr lang="en-US" sz="3200" b="1" dirty="0" err="1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</a:t>
            </a:r>
            <a:r>
              <a:rPr lang="en-US" sz="3200" b="1" dirty="0" smtClean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ticket </a:t>
            </a: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 AI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783080"/>
            <a:ext cx="11064240" cy="685800"/>
          </a:xfrm>
          <a:prstGeom prst="rect">
            <a:avLst/>
          </a:prstGeom>
          <a:solidFill>
            <a:srgbClr val="FDF4D4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77240" y="1828800"/>
            <a:ext cx="10698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Scenario: </a:t>
            </a:r>
            <a:r>
              <a:rPr lang="en-US" sz="14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di supporto in arrivo. L'AI legge, classifica urgenza, estrae i dati, e apre il ticket giusto — da sola.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2697480"/>
            <a:ext cx="53035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WORKFLOW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48640" y="3063240"/>
            <a:ext cx="5394960" cy="411480"/>
          </a:xfrm>
          <a:prstGeom prst="rect">
            <a:avLst/>
          </a:prstGeom>
          <a:solidFill>
            <a:srgbClr val="F5F9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306324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960120" y="306324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Gmail Trigger — nuova email in casella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548640" y="3566160"/>
            <a:ext cx="5394960" cy="4114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56616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960120" y="356616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 (OpenAI / Claude) ← il cervello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48640" y="4069080"/>
            <a:ext cx="5394960" cy="411480"/>
          </a:xfrm>
          <a:prstGeom prst="rect">
            <a:avLst/>
          </a:prstGeom>
          <a:solidFill>
            <a:srgbClr val="F5F9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406908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960120" y="406908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Output Parser → JSON pulito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4572000"/>
            <a:ext cx="5394960" cy="411480"/>
          </a:xfrm>
          <a:prstGeom prst="rect">
            <a:avLst/>
          </a:prstGeom>
          <a:solidFill>
            <a:srgbClr val="F5F9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457200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960120" y="457200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 → routing per categoria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48640" y="5074920"/>
            <a:ext cx="5394960" cy="411480"/>
          </a:xfrm>
          <a:prstGeom prst="rect">
            <a:avLst/>
          </a:prstGeom>
          <a:solidFill>
            <a:srgbClr val="F5F9FB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507492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960120" y="507492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Jira / Slack / Email auto-reply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17920" y="26974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 PROMPT DELL'AGENT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17920" y="3063240"/>
            <a:ext cx="5394960" cy="1554480"/>
          </a:xfrm>
          <a:prstGeom prst="rect">
            <a:avLst/>
          </a:prstGeom>
          <a:solidFill>
            <a:srgbClr val="1F2A3A"/>
          </a:solidFill>
          <a:ln w="12700">
            <a:solidFill>
              <a:srgbClr val="1F2A3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0" y="3154680"/>
            <a:ext cx="5120640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9E79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Sei un triage agent. Leggi l'email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9E79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 restituisci JSON con: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9E79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categoria: bug | richiesta | spam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9E79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urgenza:   bassa | media | alta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9E79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cliente:   nome estratto dal testo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9E79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sintesi:   max 200 caratteri</a:t>
            </a:r>
            <a:endParaRPr lang="en-US" sz="1100" dirty="0"/>
          </a:p>
          <a:p>
            <a:pPr marL="0" indent="0">
              <a:buNone/>
            </a:pP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F9E79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Email: {{ $json.body }}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621792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3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OUTPUT STRUTTURATO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6217920" y="5029200"/>
            <a:ext cx="5394960" cy="868680"/>
          </a:xfrm>
          <a:prstGeom prst="rect">
            <a:avLst/>
          </a:prstGeom>
          <a:solidFill>
            <a:srgbClr val="1F2A3A"/>
          </a:solidFill>
          <a:ln w="12700">
            <a:solidFill>
              <a:srgbClr val="1F2A3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0" y="5102352"/>
            <a:ext cx="5120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DD3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"categoria": "bug",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DD3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"urgenza": "alta",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DD3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"cliente": "Rossi Spa",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7DD3C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"sintesi": "Login KO in produzione..." }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548640" y="5989320"/>
            <a:ext cx="11064240" cy="457200"/>
          </a:xfrm>
          <a:prstGeom prst="rect">
            <a:avLst/>
          </a:prstGeom>
          <a:solidFill>
            <a:srgbClr val="1F2A3A"/>
          </a:solidFill>
          <a:ln w="12700">
            <a:solidFill>
              <a:srgbClr val="1F2A3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777240" y="5989320"/>
            <a:ext cx="10789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i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</a:t>
            </a: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l'LLM è solo un altro nodo. Zero SDK da integrare, zero parsing fragile: entra testo, esce JSON.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7/11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164592" cy="640080"/>
          </a:xfrm>
          <a:prstGeom prst="rect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77240" y="457200"/>
            <a:ext cx="9144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DALLA POC ALLA PRODUZIONE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777240" y="749808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Quando serve scalare sul serio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5440680" cy="196596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828800"/>
            <a:ext cx="91440" cy="196596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03120"/>
            <a:ext cx="640080" cy="640080"/>
          </a:xfrm>
          <a:prstGeom prst="ellipse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2103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1645920" y="2148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Queue mode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645920" y="2606040"/>
            <a:ext cx="4251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single-process a worker distribuiti con Redis + BullMQ. Gestisci migliaia di esecuzioni in parallelo senza bloccare il webhook.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172200" y="1828800"/>
            <a:ext cx="5440680" cy="196596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72200" y="1828800"/>
            <a:ext cx="91440" cy="196596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92240" y="2103120"/>
            <a:ext cx="640080" cy="640080"/>
          </a:xfrm>
          <a:prstGeom prst="ellipse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492240" y="21031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🐳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7269480" y="214884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Self-hosting Docker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269480" y="2606040"/>
            <a:ext cx="4251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docker-compose con Postgres + Redis + reverse proxy. Tutto tuo, nessun limite di execution, costi prevedibili.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48640" y="3977640"/>
            <a:ext cx="5440680" cy="196596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48640" y="3977640"/>
            <a:ext cx="91440" cy="196596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868680" y="4251960"/>
            <a:ext cx="640080" cy="640080"/>
          </a:xfrm>
          <a:prstGeom prst="ellipse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68680" y="42519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🔐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645920" y="42976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Sicurezza enterprise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645920" y="4754880"/>
            <a:ext cx="4251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SSO/SAML, RBAC, audit log, cifratura credenziali, secrets esterni (Vault). N8N Enterprise o attento hardening self-hosted.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172200" y="3977640"/>
            <a:ext cx="5440680" cy="1965960"/>
          </a:xfrm>
          <a:prstGeom prst="rect">
            <a:avLst/>
          </a:prstGeom>
          <a:solidFill>
            <a:srgbClr val="F5F9FB"/>
          </a:solidFill>
          <a:ln w="12700">
            <a:solidFill>
              <a:srgbClr val="F5F9FB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6172200" y="3977640"/>
            <a:ext cx="91440" cy="196596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492240" y="4251960"/>
            <a:ext cx="640080" cy="640080"/>
          </a:xfrm>
          <a:prstGeom prst="ellipse">
            <a:avLst/>
          </a:prstGeom>
          <a:solidFill>
            <a:srgbClr val="E8833A"/>
          </a:solidFill>
          <a:ln w="12700">
            <a:solidFill>
              <a:srgbClr val="E8833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92240" y="42519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📦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7269480" y="4297680"/>
            <a:ext cx="411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F2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GitOps &amp; CI/CD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269480" y="4754880"/>
            <a:ext cx="4251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5A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esportabili come JSON, versionabili su Git. Environment dev/staging/prod con deploy automatico via API.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i="1" dirty="0">
                <a:solidFill>
                  <a:srgbClr val="E883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…ed è qui che self-hosted serio diventa un lavoro a tempo pieno.</a:t>
            </a:r>
            <a:endParaRPr lang="en-US" sz="1300" dirty="0"/>
          </a:p>
        </p:txBody>
      </p:sp>
      <p:sp>
        <p:nvSpPr>
          <p:cNvPr id="30" name="Shape 28"/>
          <p:cNvSpPr/>
          <p:nvPr/>
        </p:nvSpPr>
        <p:spPr>
          <a:xfrm>
            <a:off x="0" y="6537960"/>
            <a:ext cx="12161520" cy="320040"/>
          </a:xfrm>
          <a:prstGeom prst="rect">
            <a:avLst/>
          </a:prstGeom>
          <a:solidFill>
            <a:srgbClr val="5BAFC2"/>
          </a:solidFill>
          <a:ln w="12700">
            <a:solidFill>
              <a:srgbClr val="5BAFC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65379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ICT Fest  ·  N8N: No-Code per iniziare, codice per scalare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8138160" y="653796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Christian Ciofi · Intendo Srl   |   8/11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1368</Words>
  <Application>Microsoft Office PowerPoint</Application>
  <PresentationFormat>Personalizzato</PresentationFormat>
  <Paragraphs>258</Paragraphs>
  <Slides>12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Intendo Srl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N8N: No-Code per iniziare, codice per scalare</dc:title>
  <dc:subject>PptxGenJS Presentation</dc:subject>
  <dc:creator>Christian Ciofi</dc:creator>
  <cp:lastModifiedBy>Utente Windows</cp:lastModifiedBy>
  <cp:revision>6</cp:revision>
  <dcterms:created xsi:type="dcterms:W3CDTF">2026-04-13T19:08:40Z</dcterms:created>
  <dcterms:modified xsi:type="dcterms:W3CDTF">2026-04-13T20:31:27Z</dcterms:modified>
</cp:coreProperties>
</file>